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31"/>
  </p:notesMasterIdLst>
  <p:sldIdLst>
    <p:sldId id="263" r:id="rId3"/>
    <p:sldId id="297" r:id="rId4"/>
    <p:sldId id="291" r:id="rId5"/>
    <p:sldId id="292" r:id="rId6"/>
    <p:sldId id="295" r:id="rId7"/>
    <p:sldId id="293" r:id="rId8"/>
    <p:sldId id="294" r:id="rId9"/>
    <p:sldId id="288" r:id="rId10"/>
    <p:sldId id="299" r:id="rId11"/>
    <p:sldId id="279" r:id="rId12"/>
    <p:sldId id="289" r:id="rId13"/>
    <p:sldId id="302" r:id="rId14"/>
    <p:sldId id="290" r:id="rId15"/>
    <p:sldId id="309" r:id="rId16"/>
    <p:sldId id="296" r:id="rId17"/>
    <p:sldId id="300" r:id="rId18"/>
    <p:sldId id="280" r:id="rId19"/>
    <p:sldId id="303" r:id="rId20"/>
    <p:sldId id="281" r:id="rId21"/>
    <p:sldId id="306" r:id="rId22"/>
    <p:sldId id="310" r:id="rId23"/>
    <p:sldId id="282" r:id="rId24"/>
    <p:sldId id="298" r:id="rId25"/>
    <p:sldId id="287" r:id="rId26"/>
    <p:sldId id="301" r:id="rId27"/>
    <p:sldId id="304" r:id="rId28"/>
    <p:sldId id="307" r:id="rId29"/>
    <p:sldId id="30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Customer%20analytics%20project%20subscriptions\Demographic%20Behavioral%20product%20comparis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Customer%20analytics%20project%20subscriptions\YouTube%20Video%20demographics%202013%20to%20Feb%20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Audience%20Dev%20Grid\Audience%20Development%20Grid%202016%20USE%20THIS%20O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Audience%20Dev%20Grid\Audience%20Development%20Grid%202016%20USE%20THIS%20ON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2b.regn.net\RBI-UK\ByName\Depts\NEWSCIENTIST\NS\Marketing\2016%20Subscriptions\Reporting\Audience%20Dev%20Grid\Audience%20Development%20Grid%202016%20USE%20THIS%20ON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Audience%20Dev%20Grid\Social%20media%20201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rmank\Desktop\graphs%20for%20represenation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Editorial%20section%20stats\Opinion%20weekly%20figures%20201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'Web Analytics Product Portfolio'!$C$49</c:f>
              <c:strCache>
                <c:ptCount val="1"/>
                <c:pt idx="0">
                  <c:v>Sessions per month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'Web Analytics Product Portfolio'!$B$50:$B$58</c:f>
              <c:strCache>
                <c:ptCount val="9"/>
                <c:pt idx="0">
                  <c:v>Arc</c:v>
                </c:pt>
                <c:pt idx="1">
                  <c:v>App</c:v>
                </c:pt>
                <c:pt idx="2">
                  <c:v>Commercial projects</c:v>
                </c:pt>
                <c:pt idx="3">
                  <c:v>Editorial projects</c:v>
                </c:pt>
                <c:pt idx="4">
                  <c:v>Events</c:v>
                </c:pt>
                <c:pt idx="5">
                  <c:v>Video</c:v>
                </c:pt>
                <c:pt idx="6">
                  <c:v>Website</c:v>
                </c:pt>
                <c:pt idx="7">
                  <c:v>Print magazine circulation</c:v>
                </c:pt>
                <c:pt idx="8">
                  <c:v>Bookazine</c:v>
                </c:pt>
              </c:strCache>
            </c:strRef>
          </c:cat>
          <c:val>
            <c:numRef>
              <c:f>'Web Analytics Product Portfolio'!$C$50:$C$58</c:f>
              <c:numCache>
                <c:formatCode>General</c:formatCode>
                <c:ptCount val="9"/>
                <c:pt idx="0">
                  <c:v>5447</c:v>
                </c:pt>
                <c:pt idx="1">
                  <c:v>377401</c:v>
                </c:pt>
                <c:pt idx="2">
                  <c:v>42447</c:v>
                </c:pt>
                <c:pt idx="3">
                  <c:v>105063</c:v>
                </c:pt>
                <c:pt idx="4">
                  <c:v>6760</c:v>
                </c:pt>
                <c:pt idx="5">
                  <c:v>1688816</c:v>
                </c:pt>
                <c:pt idx="6">
                  <c:v>3840630</c:v>
                </c:pt>
                <c:pt idx="7">
                  <c:v>130000</c:v>
                </c:pt>
                <c:pt idx="8">
                  <c:v>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915888"/>
        <c:axId val="156916280"/>
      </c:barChart>
      <c:catAx>
        <c:axId val="15691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6280"/>
        <c:crosses val="autoZero"/>
        <c:auto val="1"/>
        <c:lblAlgn val="ctr"/>
        <c:lblOffset val="100"/>
        <c:noMultiLvlLbl val="0"/>
      </c:catAx>
      <c:valAx>
        <c:axId val="156916280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[YouTube Video demographics 2013 to Feb 2016.xls]Sheet1!PivotTable1</c:name>
    <c:fmtId val="4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Sheet1!$B$3:$B$4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Sheet1!$A$5:$A$13</c:f>
              <c:strCache>
                <c:ptCount val="8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65-</c:v>
                </c:pt>
                <c:pt idx="7">
                  <c:v>(blank)</c:v>
                </c:pt>
              </c:strCache>
            </c:strRef>
          </c:cat>
          <c:val>
            <c:numRef>
              <c:f>Sheet1!$B$5:$B$13</c:f>
              <c:numCache>
                <c:formatCode>General</c:formatCode>
                <c:ptCount val="8"/>
                <c:pt idx="0">
                  <c:v>1042856.8090000004</c:v>
                </c:pt>
                <c:pt idx="1">
                  <c:v>6616587.5820000004</c:v>
                </c:pt>
                <c:pt idx="2">
                  <c:v>9313841.3829999994</c:v>
                </c:pt>
                <c:pt idx="3">
                  <c:v>3954522.5380000002</c:v>
                </c:pt>
                <c:pt idx="4">
                  <c:v>2222309.406</c:v>
                </c:pt>
                <c:pt idx="5">
                  <c:v>1213322.3180000002</c:v>
                </c:pt>
                <c:pt idx="6">
                  <c:v>908303.37500000023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917064"/>
        <c:axId val="156917456"/>
      </c:barChart>
      <c:catAx>
        <c:axId val="15691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7456"/>
        <c:crosses val="autoZero"/>
        <c:auto val="1"/>
        <c:lblAlgn val="ctr"/>
        <c:lblOffset val="100"/>
        <c:noMultiLvlLbl val="0"/>
      </c:catAx>
      <c:valAx>
        <c:axId val="15691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7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2015 Barrier Subs</c:v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'2015 Stats'!$B$3:$BA$3</c:f>
              <c:numCache>
                <c:formatCode>General</c:formatCode>
                <c:ptCount val="4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  <c:pt idx="27">
                  <c:v>31</c:v>
                </c:pt>
                <c:pt idx="28">
                  <c:v>32</c:v>
                </c:pt>
                <c:pt idx="29">
                  <c:v>33</c:v>
                </c:pt>
                <c:pt idx="30">
                  <c:v>34</c:v>
                </c:pt>
                <c:pt idx="31">
                  <c:v>35</c:v>
                </c:pt>
                <c:pt idx="32">
                  <c:v>36</c:v>
                </c:pt>
                <c:pt idx="33">
                  <c:v>37</c:v>
                </c:pt>
                <c:pt idx="34">
                  <c:v>38</c:v>
                </c:pt>
                <c:pt idx="35">
                  <c:v>39</c:v>
                </c:pt>
                <c:pt idx="36">
                  <c:v>40</c:v>
                </c:pt>
                <c:pt idx="37">
                  <c:v>41</c:v>
                </c:pt>
                <c:pt idx="38">
                  <c:v>42</c:v>
                </c:pt>
                <c:pt idx="39">
                  <c:v>43</c:v>
                </c:pt>
                <c:pt idx="40">
                  <c:v>44</c:v>
                </c:pt>
                <c:pt idx="41">
                  <c:v>45</c:v>
                </c:pt>
                <c:pt idx="42">
                  <c:v>46</c:v>
                </c:pt>
                <c:pt idx="43">
                  <c:v>47</c:v>
                </c:pt>
                <c:pt idx="44">
                  <c:v>48</c:v>
                </c:pt>
                <c:pt idx="45">
                  <c:v>49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</c:numCache>
            </c:numRef>
          </c:cat>
          <c:val>
            <c:numRef>
              <c:f>'2015 Stats'!$B$29:$BB$29</c:f>
              <c:numCache>
                <c:formatCode>General</c:formatCode>
                <c:ptCount val="50"/>
                <c:pt idx="0">
                  <c:v>93</c:v>
                </c:pt>
                <c:pt idx="1">
                  <c:v>42</c:v>
                </c:pt>
                <c:pt idx="2">
                  <c:v>63</c:v>
                </c:pt>
                <c:pt idx="3">
                  <c:v>72</c:v>
                </c:pt>
                <c:pt idx="4">
                  <c:v>57</c:v>
                </c:pt>
                <c:pt idx="5">
                  <c:v>62</c:v>
                </c:pt>
                <c:pt idx="6">
                  <c:v>143</c:v>
                </c:pt>
                <c:pt idx="7">
                  <c:v>87</c:v>
                </c:pt>
                <c:pt idx="8">
                  <c:v>57</c:v>
                </c:pt>
                <c:pt idx="9">
                  <c:v>90</c:v>
                </c:pt>
                <c:pt idx="10">
                  <c:v>99</c:v>
                </c:pt>
                <c:pt idx="11">
                  <c:v>59</c:v>
                </c:pt>
                <c:pt idx="12">
                  <c:v>107</c:v>
                </c:pt>
                <c:pt idx="13">
                  <c:v>65</c:v>
                </c:pt>
                <c:pt idx="14">
                  <c:v>154</c:v>
                </c:pt>
                <c:pt idx="15">
                  <c:v>87</c:v>
                </c:pt>
                <c:pt idx="16">
                  <c:v>110</c:v>
                </c:pt>
                <c:pt idx="17">
                  <c:v>98</c:v>
                </c:pt>
                <c:pt idx="18">
                  <c:v>80</c:v>
                </c:pt>
                <c:pt idx="19">
                  <c:v>76</c:v>
                </c:pt>
                <c:pt idx="20">
                  <c:v>46</c:v>
                </c:pt>
                <c:pt idx="21">
                  <c:v>56</c:v>
                </c:pt>
                <c:pt idx="22">
                  <c:v>55</c:v>
                </c:pt>
                <c:pt idx="23">
                  <c:v>57</c:v>
                </c:pt>
                <c:pt idx="24">
                  <c:v>19</c:v>
                </c:pt>
                <c:pt idx="25">
                  <c:v>15</c:v>
                </c:pt>
                <c:pt idx="26">
                  <c:v>16</c:v>
                </c:pt>
                <c:pt idx="27">
                  <c:v>28</c:v>
                </c:pt>
                <c:pt idx="28">
                  <c:v>69</c:v>
                </c:pt>
                <c:pt idx="29">
                  <c:v>77</c:v>
                </c:pt>
                <c:pt idx="30">
                  <c:v>81</c:v>
                </c:pt>
                <c:pt idx="31">
                  <c:v>69</c:v>
                </c:pt>
                <c:pt idx="32">
                  <c:v>60</c:v>
                </c:pt>
                <c:pt idx="33">
                  <c:v>51</c:v>
                </c:pt>
                <c:pt idx="34">
                  <c:v>61</c:v>
                </c:pt>
                <c:pt idx="35">
                  <c:v>42</c:v>
                </c:pt>
                <c:pt idx="36">
                  <c:v>42</c:v>
                </c:pt>
                <c:pt idx="37">
                  <c:v>40</c:v>
                </c:pt>
                <c:pt idx="38">
                  <c:v>42</c:v>
                </c:pt>
                <c:pt idx="39">
                  <c:v>45</c:v>
                </c:pt>
                <c:pt idx="40">
                  <c:v>43</c:v>
                </c:pt>
                <c:pt idx="41">
                  <c:v>52</c:v>
                </c:pt>
                <c:pt idx="42">
                  <c:v>31</c:v>
                </c:pt>
                <c:pt idx="43">
                  <c:v>41</c:v>
                </c:pt>
                <c:pt idx="44">
                  <c:v>42</c:v>
                </c:pt>
                <c:pt idx="45">
                  <c:v>21</c:v>
                </c:pt>
                <c:pt idx="46">
                  <c:v>60</c:v>
                </c:pt>
                <c:pt idx="47">
                  <c:v>81</c:v>
                </c:pt>
                <c:pt idx="48">
                  <c:v>65</c:v>
                </c:pt>
                <c:pt idx="49">
                  <c:v>65</c:v>
                </c:pt>
              </c:numCache>
            </c:numRef>
          </c:val>
          <c:smooth val="0"/>
        </c:ser>
        <c:ser>
          <c:idx val="2"/>
          <c:order val="1"/>
          <c:tx>
            <c:v>2016 Barrier Subs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'2015 Stats'!$B$3:$BA$3</c:f>
              <c:numCache>
                <c:formatCode>General</c:formatCode>
                <c:ptCount val="4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  <c:pt idx="27">
                  <c:v>31</c:v>
                </c:pt>
                <c:pt idx="28">
                  <c:v>32</c:v>
                </c:pt>
                <c:pt idx="29">
                  <c:v>33</c:v>
                </c:pt>
                <c:pt idx="30">
                  <c:v>34</c:v>
                </c:pt>
                <c:pt idx="31">
                  <c:v>35</c:v>
                </c:pt>
                <c:pt idx="32">
                  <c:v>36</c:v>
                </c:pt>
                <c:pt idx="33">
                  <c:v>37</c:v>
                </c:pt>
                <c:pt idx="34">
                  <c:v>38</c:v>
                </c:pt>
                <c:pt idx="35">
                  <c:v>39</c:v>
                </c:pt>
                <c:pt idx="36">
                  <c:v>40</c:v>
                </c:pt>
                <c:pt idx="37">
                  <c:v>41</c:v>
                </c:pt>
                <c:pt idx="38">
                  <c:v>42</c:v>
                </c:pt>
                <c:pt idx="39">
                  <c:v>43</c:v>
                </c:pt>
                <c:pt idx="40">
                  <c:v>44</c:v>
                </c:pt>
                <c:pt idx="41">
                  <c:v>45</c:v>
                </c:pt>
                <c:pt idx="42">
                  <c:v>46</c:v>
                </c:pt>
                <c:pt idx="43">
                  <c:v>47</c:v>
                </c:pt>
                <c:pt idx="44">
                  <c:v>48</c:v>
                </c:pt>
                <c:pt idx="45">
                  <c:v>49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</c:numCache>
            </c:numRef>
          </c:cat>
          <c:val>
            <c:numRef>
              <c:f>'2016 Stats'!$B$29:$BB$29</c:f>
              <c:numCache>
                <c:formatCode>General</c:formatCode>
                <c:ptCount val="53"/>
                <c:pt idx="0">
                  <c:v>65</c:v>
                </c:pt>
                <c:pt idx="1">
                  <c:v>44</c:v>
                </c:pt>
                <c:pt idx="2">
                  <c:v>43</c:v>
                </c:pt>
                <c:pt idx="3">
                  <c:v>44</c:v>
                </c:pt>
                <c:pt idx="4">
                  <c:v>44</c:v>
                </c:pt>
                <c:pt idx="5">
                  <c:v>49</c:v>
                </c:pt>
                <c:pt idx="6">
                  <c:v>42</c:v>
                </c:pt>
                <c:pt idx="7">
                  <c:v>58</c:v>
                </c:pt>
                <c:pt idx="8" formatCode="0">
                  <c:v>97</c:v>
                </c:pt>
                <c:pt idx="9" formatCode="0">
                  <c:v>113</c:v>
                </c:pt>
                <c:pt idx="10" formatCode="0">
                  <c:v>64</c:v>
                </c:pt>
                <c:pt idx="11" formatCode="0">
                  <c:v>85</c:v>
                </c:pt>
                <c:pt idx="12" formatCode="0">
                  <c:v>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918632"/>
        <c:axId val="157743016"/>
      </c:lineChart>
      <c:catAx>
        <c:axId val="15691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43016"/>
        <c:crosses val="autoZero"/>
        <c:auto val="1"/>
        <c:lblAlgn val="ctr"/>
        <c:lblOffset val="100"/>
        <c:noMultiLvlLbl val="0"/>
      </c:catAx>
      <c:valAx>
        <c:axId val="1577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v>2015 Barrier Visits</c:v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'2015 Stats'!$B$3:$BA$3</c:f>
              <c:numCache>
                <c:formatCode>General</c:formatCode>
                <c:ptCount val="4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  <c:pt idx="27">
                  <c:v>31</c:v>
                </c:pt>
                <c:pt idx="28">
                  <c:v>32</c:v>
                </c:pt>
                <c:pt idx="29">
                  <c:v>33</c:v>
                </c:pt>
                <c:pt idx="30">
                  <c:v>34</c:v>
                </c:pt>
                <c:pt idx="31">
                  <c:v>35</c:v>
                </c:pt>
                <c:pt idx="32">
                  <c:v>36</c:v>
                </c:pt>
                <c:pt idx="33">
                  <c:v>37</c:v>
                </c:pt>
                <c:pt idx="34">
                  <c:v>38</c:v>
                </c:pt>
                <c:pt idx="35">
                  <c:v>39</c:v>
                </c:pt>
                <c:pt idx="36">
                  <c:v>40</c:v>
                </c:pt>
                <c:pt idx="37">
                  <c:v>41</c:v>
                </c:pt>
                <c:pt idx="38">
                  <c:v>42</c:v>
                </c:pt>
                <c:pt idx="39">
                  <c:v>43</c:v>
                </c:pt>
                <c:pt idx="40">
                  <c:v>44</c:v>
                </c:pt>
                <c:pt idx="41">
                  <c:v>45</c:v>
                </c:pt>
                <c:pt idx="42">
                  <c:v>46</c:v>
                </c:pt>
                <c:pt idx="43">
                  <c:v>47</c:v>
                </c:pt>
                <c:pt idx="44">
                  <c:v>48</c:v>
                </c:pt>
                <c:pt idx="45">
                  <c:v>49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</c:numCache>
            </c:numRef>
          </c:cat>
          <c:val>
            <c:numRef>
              <c:f>'2015 Stats'!$B$30:$BB$30</c:f>
              <c:numCache>
                <c:formatCode>_(* #,##0_);_(* \(#,##0\);_(* "-"??_);_(@_)</c:formatCode>
                <c:ptCount val="50"/>
                <c:pt idx="0">
                  <c:v>117791</c:v>
                </c:pt>
                <c:pt idx="1">
                  <c:v>92216</c:v>
                </c:pt>
                <c:pt idx="2">
                  <c:v>95427</c:v>
                </c:pt>
                <c:pt idx="3">
                  <c:v>102520</c:v>
                </c:pt>
                <c:pt idx="4">
                  <c:v>108559</c:v>
                </c:pt>
                <c:pt idx="5">
                  <c:v>111872</c:v>
                </c:pt>
                <c:pt idx="6">
                  <c:v>167691</c:v>
                </c:pt>
                <c:pt idx="7">
                  <c:v>98123</c:v>
                </c:pt>
                <c:pt idx="8">
                  <c:v>91430</c:v>
                </c:pt>
                <c:pt idx="9">
                  <c:v>105399</c:v>
                </c:pt>
                <c:pt idx="10">
                  <c:v>110311</c:v>
                </c:pt>
                <c:pt idx="11">
                  <c:v>83457</c:v>
                </c:pt>
                <c:pt idx="12">
                  <c:v>172034</c:v>
                </c:pt>
                <c:pt idx="13">
                  <c:v>122111</c:v>
                </c:pt>
                <c:pt idx="14">
                  <c:v>145617</c:v>
                </c:pt>
                <c:pt idx="15">
                  <c:v>94018</c:v>
                </c:pt>
                <c:pt idx="16">
                  <c:v>137494</c:v>
                </c:pt>
                <c:pt idx="17">
                  <c:v>150560</c:v>
                </c:pt>
                <c:pt idx="18">
                  <c:v>138974</c:v>
                </c:pt>
                <c:pt idx="19" formatCode="#,##0">
                  <c:v>111935</c:v>
                </c:pt>
                <c:pt idx="20" formatCode="#,##0">
                  <c:v>112646</c:v>
                </c:pt>
                <c:pt idx="21" formatCode="#,##0">
                  <c:v>114635</c:v>
                </c:pt>
                <c:pt idx="22" formatCode="#,##0">
                  <c:v>122185</c:v>
                </c:pt>
                <c:pt idx="23" formatCode="#,##0">
                  <c:v>105067</c:v>
                </c:pt>
                <c:pt idx="24" formatCode="#,##0">
                  <c:v>69220</c:v>
                </c:pt>
                <c:pt idx="25" formatCode="#,##0">
                  <c:v>30148</c:v>
                </c:pt>
                <c:pt idx="26" formatCode="#,##0">
                  <c:v>28977</c:v>
                </c:pt>
                <c:pt idx="27" formatCode="#,##0">
                  <c:v>74437</c:v>
                </c:pt>
                <c:pt idx="28" formatCode="#,##0">
                  <c:v>145073</c:v>
                </c:pt>
                <c:pt idx="29" formatCode="#,##0">
                  <c:v>98897</c:v>
                </c:pt>
                <c:pt idx="30" formatCode="#,##0">
                  <c:v>112292</c:v>
                </c:pt>
                <c:pt idx="31" formatCode="#,##0">
                  <c:v>95126</c:v>
                </c:pt>
                <c:pt idx="32" formatCode="#,##0">
                  <c:v>119714</c:v>
                </c:pt>
                <c:pt idx="33" formatCode="#,##0">
                  <c:v>84164</c:v>
                </c:pt>
                <c:pt idx="34" formatCode="#,##0">
                  <c:v>92542</c:v>
                </c:pt>
                <c:pt idx="35" formatCode="#,##0">
                  <c:v>64826</c:v>
                </c:pt>
                <c:pt idx="36" formatCode="#,##0">
                  <c:v>80830</c:v>
                </c:pt>
                <c:pt idx="37" formatCode="#,##0">
                  <c:v>54160</c:v>
                </c:pt>
                <c:pt idx="38" formatCode="#,##0">
                  <c:v>66203</c:v>
                </c:pt>
                <c:pt idx="39" formatCode="#,##0">
                  <c:v>77334</c:v>
                </c:pt>
                <c:pt idx="40" formatCode="#,##0">
                  <c:v>71421</c:v>
                </c:pt>
                <c:pt idx="41" formatCode="#,##0">
                  <c:v>76851</c:v>
                </c:pt>
                <c:pt idx="42" formatCode="#,##0">
                  <c:v>65549</c:v>
                </c:pt>
                <c:pt idx="43" formatCode="#,##0">
                  <c:v>67990</c:v>
                </c:pt>
                <c:pt idx="44" formatCode="#,##0">
                  <c:v>70537</c:v>
                </c:pt>
                <c:pt idx="45" formatCode="#,##0">
                  <c:v>73208</c:v>
                </c:pt>
                <c:pt idx="46" formatCode="#,##0">
                  <c:v>117078</c:v>
                </c:pt>
                <c:pt idx="47" formatCode="#,##0">
                  <c:v>157297</c:v>
                </c:pt>
                <c:pt idx="48" formatCode="#,##0">
                  <c:v>122322</c:v>
                </c:pt>
                <c:pt idx="49" formatCode="#,##0">
                  <c:v>127889</c:v>
                </c:pt>
              </c:numCache>
            </c:numRef>
          </c:val>
          <c:smooth val="0"/>
        </c:ser>
        <c:ser>
          <c:idx val="2"/>
          <c:order val="1"/>
          <c:tx>
            <c:v>2016 Barrier Visits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'2015 Stats'!$B$3:$BA$3</c:f>
              <c:numCache>
                <c:formatCode>General</c:formatCode>
                <c:ptCount val="4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  <c:pt idx="27">
                  <c:v>31</c:v>
                </c:pt>
                <c:pt idx="28">
                  <c:v>32</c:v>
                </c:pt>
                <c:pt idx="29">
                  <c:v>33</c:v>
                </c:pt>
                <c:pt idx="30">
                  <c:v>34</c:v>
                </c:pt>
                <c:pt idx="31">
                  <c:v>35</c:v>
                </c:pt>
                <c:pt idx="32">
                  <c:v>36</c:v>
                </c:pt>
                <c:pt idx="33">
                  <c:v>37</c:v>
                </c:pt>
                <c:pt idx="34">
                  <c:v>38</c:v>
                </c:pt>
                <c:pt idx="35">
                  <c:v>39</c:v>
                </c:pt>
                <c:pt idx="36">
                  <c:v>40</c:v>
                </c:pt>
                <c:pt idx="37">
                  <c:v>41</c:v>
                </c:pt>
                <c:pt idx="38">
                  <c:v>42</c:v>
                </c:pt>
                <c:pt idx="39">
                  <c:v>43</c:v>
                </c:pt>
                <c:pt idx="40">
                  <c:v>44</c:v>
                </c:pt>
                <c:pt idx="41">
                  <c:v>45</c:v>
                </c:pt>
                <c:pt idx="42">
                  <c:v>46</c:v>
                </c:pt>
                <c:pt idx="43">
                  <c:v>47</c:v>
                </c:pt>
                <c:pt idx="44">
                  <c:v>48</c:v>
                </c:pt>
                <c:pt idx="45">
                  <c:v>49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</c:numCache>
            </c:numRef>
          </c:cat>
          <c:val>
            <c:numRef>
              <c:f>'2016 Stats'!$B$30:$BB$30</c:f>
              <c:numCache>
                <c:formatCode>#,##0</c:formatCode>
                <c:ptCount val="53"/>
                <c:pt idx="0">
                  <c:v>127889</c:v>
                </c:pt>
                <c:pt idx="1">
                  <c:v>83750</c:v>
                </c:pt>
                <c:pt idx="2" formatCode="_(* #,##0_);_(* \(#,##0\);_(* &quot;-&quot;??_);_(@_)">
                  <c:v>68297</c:v>
                </c:pt>
                <c:pt idx="3" formatCode="_(* #,##0_);_(* \(#,##0\);_(* &quot;-&quot;??_);_(@_)">
                  <c:v>88224</c:v>
                </c:pt>
                <c:pt idx="4">
                  <c:v>100830</c:v>
                </c:pt>
                <c:pt idx="5" formatCode="_(* #,##0_);_(* \(#,##0\);_(* &quot;-&quot;??_);_(@_)">
                  <c:v>85380</c:v>
                </c:pt>
                <c:pt idx="6" formatCode="_(* #,##0_);_(* \(#,##0\);_(* &quot;-&quot;??_);_(@_)">
                  <c:v>82894</c:v>
                </c:pt>
                <c:pt idx="7" formatCode="_(* #,##0_);_(* \(#,##0\);_(* &quot;-&quot;??_);_(@_)">
                  <c:v>87873</c:v>
                </c:pt>
                <c:pt idx="8" formatCode="_(* #,##0_);_(* \(#,##0\);_(* &quot;-&quot;??_);_(@_)">
                  <c:v>95269</c:v>
                </c:pt>
                <c:pt idx="9" formatCode="_(* #,##0_);_(* \(#,##0\);_(* &quot;-&quot;??_);_(@_)">
                  <c:v>172310</c:v>
                </c:pt>
                <c:pt idx="10" formatCode="_(* #,##0_);_(* \(#,##0\);_(* &quot;-&quot;??_);_(@_)">
                  <c:v>96605</c:v>
                </c:pt>
                <c:pt idx="11" formatCode="_(* #,##0_);_(* \(#,##0\);_(* &quot;-&quot;??_);_(@_)">
                  <c:v>115420</c:v>
                </c:pt>
                <c:pt idx="12" formatCode="_(* #,##0_);_(* \(#,##0\);_(* &quot;-&quot;??_);_(@_)">
                  <c:v>122321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743800"/>
        <c:axId val="157744192"/>
      </c:lineChart>
      <c:catAx>
        <c:axId val="1577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44192"/>
        <c:crosses val="autoZero"/>
        <c:auto val="1"/>
        <c:lblAlgn val="ctr"/>
        <c:lblOffset val="100"/>
        <c:noMultiLvlLbl val="0"/>
      </c:catAx>
      <c:valAx>
        <c:axId val="15774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4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Visits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2"/>
          <c:order val="0"/>
          <c:tx>
            <c:v>Visits 2015</c:v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'2014 Stats'!$B$5:$BA$5</c:f>
              <c:numCache>
                <c:formatCode>[$-409]d\-mmm;@</c:formatCode>
                <c:ptCount val="52"/>
                <c:pt idx="0">
                  <c:v>41276</c:v>
                </c:pt>
                <c:pt idx="1">
                  <c:v>41283</c:v>
                </c:pt>
                <c:pt idx="2">
                  <c:v>41290</c:v>
                </c:pt>
                <c:pt idx="3">
                  <c:v>41297</c:v>
                </c:pt>
                <c:pt idx="4">
                  <c:v>41304</c:v>
                </c:pt>
                <c:pt idx="5">
                  <c:v>41311</c:v>
                </c:pt>
                <c:pt idx="6">
                  <c:v>41318</c:v>
                </c:pt>
                <c:pt idx="7">
                  <c:v>41325</c:v>
                </c:pt>
                <c:pt idx="8">
                  <c:v>41332</c:v>
                </c:pt>
                <c:pt idx="9">
                  <c:v>41339</c:v>
                </c:pt>
                <c:pt idx="10">
                  <c:v>41346</c:v>
                </c:pt>
                <c:pt idx="11">
                  <c:v>41353</c:v>
                </c:pt>
                <c:pt idx="12">
                  <c:v>41360</c:v>
                </c:pt>
                <c:pt idx="13">
                  <c:v>41367</c:v>
                </c:pt>
                <c:pt idx="14">
                  <c:v>41374</c:v>
                </c:pt>
                <c:pt idx="15">
                  <c:v>41381</c:v>
                </c:pt>
                <c:pt idx="16">
                  <c:v>41388</c:v>
                </c:pt>
                <c:pt idx="17">
                  <c:v>41395</c:v>
                </c:pt>
                <c:pt idx="18">
                  <c:v>41402</c:v>
                </c:pt>
                <c:pt idx="19">
                  <c:v>41409</c:v>
                </c:pt>
                <c:pt idx="20">
                  <c:v>41416</c:v>
                </c:pt>
                <c:pt idx="21">
                  <c:v>41423</c:v>
                </c:pt>
                <c:pt idx="22">
                  <c:v>41430</c:v>
                </c:pt>
                <c:pt idx="23">
                  <c:v>41437</c:v>
                </c:pt>
                <c:pt idx="24">
                  <c:v>41444</c:v>
                </c:pt>
                <c:pt idx="25">
                  <c:v>41451</c:v>
                </c:pt>
                <c:pt idx="26">
                  <c:v>41458</c:v>
                </c:pt>
                <c:pt idx="27">
                  <c:v>41465</c:v>
                </c:pt>
                <c:pt idx="28">
                  <c:v>41472</c:v>
                </c:pt>
                <c:pt idx="29">
                  <c:v>41479</c:v>
                </c:pt>
                <c:pt idx="30">
                  <c:v>41486</c:v>
                </c:pt>
                <c:pt idx="31">
                  <c:v>41493</c:v>
                </c:pt>
                <c:pt idx="32">
                  <c:v>41500</c:v>
                </c:pt>
                <c:pt idx="33">
                  <c:v>41507</c:v>
                </c:pt>
                <c:pt idx="34">
                  <c:v>41514</c:v>
                </c:pt>
                <c:pt idx="35">
                  <c:v>41521</c:v>
                </c:pt>
                <c:pt idx="36">
                  <c:v>41528</c:v>
                </c:pt>
                <c:pt idx="37">
                  <c:v>41535</c:v>
                </c:pt>
                <c:pt idx="38">
                  <c:v>41542</c:v>
                </c:pt>
                <c:pt idx="39">
                  <c:v>41549</c:v>
                </c:pt>
                <c:pt idx="40">
                  <c:v>41556</c:v>
                </c:pt>
                <c:pt idx="41">
                  <c:v>41563</c:v>
                </c:pt>
                <c:pt idx="42">
                  <c:v>41570</c:v>
                </c:pt>
                <c:pt idx="43">
                  <c:v>41577</c:v>
                </c:pt>
                <c:pt idx="44">
                  <c:v>41584</c:v>
                </c:pt>
                <c:pt idx="45">
                  <c:v>41591</c:v>
                </c:pt>
                <c:pt idx="46">
                  <c:v>41598</c:v>
                </c:pt>
                <c:pt idx="47">
                  <c:v>41605</c:v>
                </c:pt>
                <c:pt idx="48">
                  <c:v>41612</c:v>
                </c:pt>
                <c:pt idx="49">
                  <c:v>41619</c:v>
                </c:pt>
                <c:pt idx="50">
                  <c:v>41626</c:v>
                </c:pt>
                <c:pt idx="51">
                  <c:v>41633</c:v>
                </c:pt>
              </c:numCache>
            </c:numRef>
          </c:cat>
          <c:val>
            <c:numRef>
              <c:f>'2015 Stats'!$B$35:$BB$35</c:f>
              <c:numCache>
                <c:formatCode>_(* #,##0_);_(* \(#,##0\);_(* "-"??_);_(@_)</c:formatCode>
                <c:ptCount val="50"/>
                <c:pt idx="0">
                  <c:v>866620</c:v>
                </c:pt>
                <c:pt idx="1">
                  <c:v>744431</c:v>
                </c:pt>
                <c:pt idx="2">
                  <c:v>752995</c:v>
                </c:pt>
                <c:pt idx="3">
                  <c:v>957311</c:v>
                </c:pt>
                <c:pt idx="4">
                  <c:v>986091</c:v>
                </c:pt>
                <c:pt idx="5">
                  <c:v>1315736</c:v>
                </c:pt>
                <c:pt idx="6">
                  <c:v>918116</c:v>
                </c:pt>
                <c:pt idx="7">
                  <c:v>759231</c:v>
                </c:pt>
                <c:pt idx="8">
                  <c:v>867812</c:v>
                </c:pt>
                <c:pt idx="9">
                  <c:v>1505534</c:v>
                </c:pt>
                <c:pt idx="10">
                  <c:v>970600</c:v>
                </c:pt>
                <c:pt idx="11">
                  <c:v>1104865</c:v>
                </c:pt>
                <c:pt idx="12">
                  <c:v>866309</c:v>
                </c:pt>
                <c:pt idx="13">
                  <c:v>876301</c:v>
                </c:pt>
                <c:pt idx="14">
                  <c:v>738562</c:v>
                </c:pt>
                <c:pt idx="15">
                  <c:v>891096</c:v>
                </c:pt>
                <c:pt idx="16">
                  <c:v>856142</c:v>
                </c:pt>
                <c:pt idx="17">
                  <c:v>640669</c:v>
                </c:pt>
                <c:pt idx="18">
                  <c:v>660454</c:v>
                </c:pt>
                <c:pt idx="19" formatCode="#,##0">
                  <c:v>822807</c:v>
                </c:pt>
                <c:pt idx="20" formatCode="#,##0">
                  <c:v>853529</c:v>
                </c:pt>
                <c:pt idx="21" formatCode="#,##0">
                  <c:v>658655</c:v>
                </c:pt>
                <c:pt idx="22" formatCode="#,##0">
                  <c:v>623234</c:v>
                </c:pt>
                <c:pt idx="23" formatCode="#,##0">
                  <c:v>989475</c:v>
                </c:pt>
                <c:pt idx="24" formatCode="#,##0">
                  <c:v>644829</c:v>
                </c:pt>
                <c:pt idx="25" formatCode="#,##0">
                  <c:v>575622</c:v>
                </c:pt>
                <c:pt idx="26" formatCode="#,##0">
                  <c:v>886456</c:v>
                </c:pt>
                <c:pt idx="27" formatCode="#,##0">
                  <c:v>714836</c:v>
                </c:pt>
                <c:pt idx="28" formatCode="#,##0">
                  <c:v>924022</c:v>
                </c:pt>
                <c:pt idx="29" formatCode="#,##0">
                  <c:v>567204</c:v>
                </c:pt>
                <c:pt idx="30" formatCode="#,##0">
                  <c:v>800841</c:v>
                </c:pt>
                <c:pt idx="31" formatCode="#,##0">
                  <c:v>619797</c:v>
                </c:pt>
                <c:pt idx="32" formatCode="#,##0">
                  <c:v>635266</c:v>
                </c:pt>
                <c:pt idx="33" formatCode="#,##0">
                  <c:v>644524</c:v>
                </c:pt>
                <c:pt idx="34" formatCode="#,##0">
                  <c:v>1029414</c:v>
                </c:pt>
                <c:pt idx="35" formatCode="#,##0">
                  <c:v>734649</c:v>
                </c:pt>
                <c:pt idx="36" formatCode="#,##0">
                  <c:v>1122083</c:v>
                </c:pt>
                <c:pt idx="37" formatCode="#,##0">
                  <c:v>1231231</c:v>
                </c:pt>
                <c:pt idx="38" formatCode="#,##0">
                  <c:v>1126634</c:v>
                </c:pt>
                <c:pt idx="39" formatCode="#,##0">
                  <c:v>722618</c:v>
                </c:pt>
                <c:pt idx="40" formatCode="#,##0">
                  <c:v>764133</c:v>
                </c:pt>
                <c:pt idx="41" formatCode="#,##0">
                  <c:v>894361</c:v>
                </c:pt>
                <c:pt idx="42" formatCode="#,##0">
                  <c:v>654550</c:v>
                </c:pt>
                <c:pt idx="43" formatCode="#,##0">
                  <c:v>672835</c:v>
                </c:pt>
                <c:pt idx="44" formatCode="#,##0">
                  <c:v>941155</c:v>
                </c:pt>
                <c:pt idx="45" formatCode="#,##0">
                  <c:v>1357197</c:v>
                </c:pt>
                <c:pt idx="46" formatCode="#,##0">
                  <c:v>657852</c:v>
                </c:pt>
                <c:pt idx="47" formatCode="#,##0">
                  <c:v>766040</c:v>
                </c:pt>
                <c:pt idx="48" formatCode="#,##0">
                  <c:v>507557</c:v>
                </c:pt>
                <c:pt idx="49">
                  <c:v>631787</c:v>
                </c:pt>
              </c:numCache>
            </c:numRef>
          </c:val>
          <c:smooth val="0"/>
        </c:ser>
        <c:ser>
          <c:idx val="1"/>
          <c:order val="1"/>
          <c:tx>
            <c:v>Visits 2016</c:v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val>
            <c:numRef>
              <c:f>'2016 Stats'!$C$35:$BB$35</c:f>
              <c:numCache>
                <c:formatCode>#,##0</c:formatCode>
                <c:ptCount val="52"/>
                <c:pt idx="0" formatCode="_(* #,##0_);_(* \(#,##0\);_(* &quot;-&quot;??_);_(@_)">
                  <c:v>733826</c:v>
                </c:pt>
                <c:pt idx="1">
                  <c:v>1095762</c:v>
                </c:pt>
                <c:pt idx="2">
                  <c:v>800806</c:v>
                </c:pt>
                <c:pt idx="3">
                  <c:v>761012</c:v>
                </c:pt>
                <c:pt idx="4">
                  <c:v>977030</c:v>
                </c:pt>
                <c:pt idx="5">
                  <c:v>1018732</c:v>
                </c:pt>
                <c:pt idx="6">
                  <c:v>735425</c:v>
                </c:pt>
                <c:pt idx="7">
                  <c:v>898173</c:v>
                </c:pt>
                <c:pt idx="8">
                  <c:v>879624</c:v>
                </c:pt>
                <c:pt idx="9">
                  <c:v>865845</c:v>
                </c:pt>
                <c:pt idx="10">
                  <c:v>743634</c:v>
                </c:pt>
                <c:pt idx="11">
                  <c:v>586913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744976"/>
        <c:axId val="157745368"/>
      </c:lineChart>
      <c:dateAx>
        <c:axId val="157744976"/>
        <c:scaling>
          <c:orientation val="minMax"/>
        </c:scaling>
        <c:delete val="0"/>
        <c:axPos val="b"/>
        <c:numFmt formatCode="[$-409]d\-mmm;@" sourceLinked="1"/>
        <c:majorTickMark val="out"/>
        <c:minorTickMark val="none"/>
        <c:tickLblPos val="nextTo"/>
        <c:crossAx val="157745368"/>
        <c:crosses val="autoZero"/>
        <c:auto val="1"/>
        <c:lblOffset val="100"/>
        <c:baseTimeUnit val="days"/>
      </c:dateAx>
      <c:valAx>
        <c:axId val="157745368"/>
        <c:scaling>
          <c:orientation val="minMax"/>
          <c:max val="2000000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crossAx val="157744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'2015 Stats'!$A$3</c:f>
              <c:strCache>
                <c:ptCount val="1"/>
                <c:pt idx="0">
                  <c:v>ACTIVITY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'2015 Stats'!$B$3:$BI$3</c:f>
              <c:numCache>
                <c:formatCode>#,##0</c:formatCode>
                <c:ptCount val="55"/>
                <c:pt idx="0">
                  <c:v>163</c:v>
                </c:pt>
                <c:pt idx="1">
                  <c:v>186</c:v>
                </c:pt>
                <c:pt idx="2">
                  <c:v>203</c:v>
                </c:pt>
                <c:pt idx="3">
                  <c:v>186</c:v>
                </c:pt>
                <c:pt idx="4">
                  <c:v>218</c:v>
                </c:pt>
                <c:pt idx="5">
                  <c:v>214</c:v>
                </c:pt>
                <c:pt idx="6">
                  <c:v>229</c:v>
                </c:pt>
                <c:pt idx="7">
                  <c:v>220</c:v>
                </c:pt>
                <c:pt idx="8">
                  <c:v>176</c:v>
                </c:pt>
                <c:pt idx="9">
                  <c:v>181</c:v>
                </c:pt>
                <c:pt idx="10">
                  <c:v>190</c:v>
                </c:pt>
                <c:pt idx="11">
                  <c:v>184</c:v>
                </c:pt>
                <c:pt idx="12">
                  <c:v>210</c:v>
                </c:pt>
                <c:pt idx="13">
                  <c:v>191</c:v>
                </c:pt>
                <c:pt idx="14">
                  <c:v>198</c:v>
                </c:pt>
                <c:pt idx="15">
                  <c:v>172</c:v>
                </c:pt>
                <c:pt idx="16">
                  <c:v>163</c:v>
                </c:pt>
                <c:pt idx="17">
                  <c:v>194</c:v>
                </c:pt>
                <c:pt idx="18">
                  <c:v>204</c:v>
                </c:pt>
                <c:pt idx="19">
                  <c:v>212</c:v>
                </c:pt>
                <c:pt idx="20">
                  <c:v>200</c:v>
                </c:pt>
                <c:pt idx="21">
                  <c:v>195</c:v>
                </c:pt>
                <c:pt idx="22">
                  <c:v>160</c:v>
                </c:pt>
                <c:pt idx="23">
                  <c:v>167</c:v>
                </c:pt>
                <c:pt idx="24">
                  <c:v>176</c:v>
                </c:pt>
                <c:pt idx="25">
                  <c:v>173</c:v>
                </c:pt>
                <c:pt idx="26">
                  <c:v>183</c:v>
                </c:pt>
                <c:pt idx="27">
                  <c:v>124</c:v>
                </c:pt>
                <c:pt idx="28">
                  <c:v>172</c:v>
                </c:pt>
                <c:pt idx="29">
                  <c:v>165</c:v>
                </c:pt>
                <c:pt idx="30">
                  <c:v>171</c:v>
                </c:pt>
                <c:pt idx="31">
                  <c:v>192</c:v>
                </c:pt>
                <c:pt idx="32">
                  <c:v>245</c:v>
                </c:pt>
                <c:pt idx="33">
                  <c:v>241</c:v>
                </c:pt>
                <c:pt idx="34">
                  <c:v>256</c:v>
                </c:pt>
                <c:pt idx="35">
                  <c:v>258</c:v>
                </c:pt>
                <c:pt idx="36">
                  <c:v>247</c:v>
                </c:pt>
                <c:pt idx="37">
                  <c:v>232</c:v>
                </c:pt>
                <c:pt idx="38">
                  <c:v>261</c:v>
                </c:pt>
                <c:pt idx="39">
                  <c:v>252</c:v>
                </c:pt>
                <c:pt idx="40">
                  <c:v>246</c:v>
                </c:pt>
                <c:pt idx="41">
                  <c:v>262</c:v>
                </c:pt>
                <c:pt idx="42">
                  <c:v>267</c:v>
                </c:pt>
                <c:pt idx="43">
                  <c:v>226</c:v>
                </c:pt>
                <c:pt idx="44">
                  <c:v>244</c:v>
                </c:pt>
                <c:pt idx="45">
                  <c:v>222</c:v>
                </c:pt>
                <c:pt idx="46">
                  <c:v>190</c:v>
                </c:pt>
                <c:pt idx="47">
                  <c:v>150</c:v>
                </c:pt>
                <c:pt idx="48" formatCode="General">
                  <c:v>153</c:v>
                </c:pt>
                <c:pt idx="49" formatCode="General">
                  <c:v>164</c:v>
                </c:pt>
                <c:pt idx="50" formatCode="General">
                  <c:v>194</c:v>
                </c:pt>
                <c:pt idx="51" formatCode="General">
                  <c:v>228</c:v>
                </c:pt>
                <c:pt idx="52" formatCode="General">
                  <c:v>276</c:v>
                </c:pt>
                <c:pt idx="53" formatCode="General">
                  <c:v>263</c:v>
                </c:pt>
                <c:pt idx="54" formatCode="General">
                  <c:v>304</c:v>
                </c:pt>
              </c:numCache>
            </c:numRef>
          </c:val>
          <c:smooth val="0"/>
        </c:ser>
        <c:ser>
          <c:idx val="1"/>
          <c:order val="1"/>
          <c:tx>
            <c:v>2016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'2016 Stats'!$B$6:$N$6</c:f>
              <c:numCache>
                <c:formatCode>General</c:formatCode>
                <c:ptCount val="9"/>
                <c:pt idx="0">
                  <c:v>228</c:v>
                </c:pt>
                <c:pt idx="1">
                  <c:v>276</c:v>
                </c:pt>
                <c:pt idx="2">
                  <c:v>263</c:v>
                </c:pt>
                <c:pt idx="3">
                  <c:v>304</c:v>
                </c:pt>
                <c:pt idx="4">
                  <c:v>264</c:v>
                </c:pt>
                <c:pt idx="5">
                  <c:v>215</c:v>
                </c:pt>
                <c:pt idx="6">
                  <c:v>208</c:v>
                </c:pt>
                <c:pt idx="7">
                  <c:v>245</c:v>
                </c:pt>
                <c:pt idx="8">
                  <c:v>151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745760"/>
        <c:axId val="157746152"/>
      </c:lineChart>
      <c:catAx>
        <c:axId val="1577457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46152"/>
        <c:crosses val="autoZero"/>
        <c:auto val="1"/>
        <c:lblAlgn val="ctr"/>
        <c:lblOffset val="100"/>
        <c:noMultiLvlLbl val="0"/>
      </c:catAx>
      <c:valAx>
        <c:axId val="15774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UK conversion</a:t>
            </a:r>
            <a:r>
              <a:rPr lang="en-GB" baseline="0"/>
              <a:t> rates by age and gender</a:t>
            </a:r>
            <a:endParaRPr lang="en-GB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Sheet1!$A$6:$A$11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Sheet1!$B$6:$B$11</c:f>
              <c:numCache>
                <c:formatCode>0.00%</c:formatCode>
                <c:ptCount val="6"/>
                <c:pt idx="0">
                  <c:v>8.9999999999999998E-4</c:v>
                </c:pt>
                <c:pt idx="1">
                  <c:v>8.9999999999999998E-4</c:v>
                </c:pt>
                <c:pt idx="2">
                  <c:v>1.1000000000000001E-3</c:v>
                </c:pt>
                <c:pt idx="3">
                  <c:v>4.0000000000000002E-4</c:v>
                </c:pt>
                <c:pt idx="4">
                  <c:v>6.9999999999999999E-4</c:v>
                </c:pt>
                <c:pt idx="5">
                  <c:v>8.9999999999999998E-4</c:v>
                </c:pt>
              </c:numCache>
            </c:numRef>
          </c:val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CC0066"/>
            </a:solidFill>
            <a:ln>
              <a:noFill/>
            </a:ln>
            <a:effectLst/>
          </c:spPr>
          <c:invertIfNegative val="0"/>
          <c:cat>
            <c:strRef>
              <c:f>Sheet1!$A$6:$A$11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Sheet1!$C$6:$C$11</c:f>
              <c:numCache>
                <c:formatCode>0.00%</c:formatCode>
                <c:ptCount val="6"/>
                <c:pt idx="0">
                  <c:v>8.0000000000000004E-4</c:v>
                </c:pt>
                <c:pt idx="1">
                  <c:v>1.6000000000000001E-3</c:v>
                </c:pt>
                <c:pt idx="2">
                  <c:v>5.9999999999999995E-4</c:v>
                </c:pt>
                <c:pt idx="3">
                  <c:v>1.8E-3</c:v>
                </c:pt>
                <c:pt idx="4">
                  <c:v>4.1000000000000003E-3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7560672"/>
        <c:axId val="157561064"/>
      </c:barChart>
      <c:catAx>
        <c:axId val="1575606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61064"/>
        <c:crosses val="autoZero"/>
        <c:auto val="1"/>
        <c:lblAlgn val="ctr"/>
        <c:lblOffset val="100"/>
        <c:noMultiLvlLbl val="0"/>
      </c:catAx>
      <c:valAx>
        <c:axId val="15756106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6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TOTAL VISITS OPINION SECTION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DATA!$A$6</c:f>
              <c:strCache>
                <c:ptCount val="1"/>
                <c:pt idx="0">
                  <c:v>TOTAL VISITS OPINION SECTION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DATA!$B$5:$K$5</c:f>
              <c:numCache>
                <c:formatCode>[$-409]d\-mmm;@</c:formatCode>
                <c:ptCount val="10"/>
                <c:pt idx="0">
                  <c:v>42369</c:v>
                </c:pt>
                <c:pt idx="1">
                  <c:v>42376</c:v>
                </c:pt>
                <c:pt idx="2">
                  <c:v>42383</c:v>
                </c:pt>
                <c:pt idx="3">
                  <c:v>42390</c:v>
                </c:pt>
                <c:pt idx="4">
                  <c:v>42397</c:v>
                </c:pt>
                <c:pt idx="5">
                  <c:v>42404</c:v>
                </c:pt>
                <c:pt idx="6">
                  <c:v>42411</c:v>
                </c:pt>
                <c:pt idx="7">
                  <c:v>42418</c:v>
                </c:pt>
                <c:pt idx="8">
                  <c:v>42425</c:v>
                </c:pt>
                <c:pt idx="9">
                  <c:v>42432</c:v>
                </c:pt>
              </c:numCache>
            </c:numRef>
          </c:cat>
          <c:val>
            <c:numRef>
              <c:f>DATA!$B$6:$K$6</c:f>
              <c:numCache>
                <c:formatCode>General</c:formatCode>
                <c:ptCount val="10"/>
                <c:pt idx="0">
                  <c:v>15529</c:v>
                </c:pt>
                <c:pt idx="1">
                  <c:v>21363</c:v>
                </c:pt>
                <c:pt idx="2">
                  <c:v>20574</c:v>
                </c:pt>
                <c:pt idx="3">
                  <c:v>102810</c:v>
                </c:pt>
                <c:pt idx="4">
                  <c:v>52353</c:v>
                </c:pt>
                <c:pt idx="5">
                  <c:v>27049</c:v>
                </c:pt>
                <c:pt idx="6">
                  <c:v>34238</c:v>
                </c:pt>
                <c:pt idx="7">
                  <c:v>26438</c:v>
                </c:pt>
                <c:pt idx="8">
                  <c:v>37069</c:v>
                </c:pt>
                <c:pt idx="9">
                  <c:v>37674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562240"/>
        <c:axId val="157562632"/>
      </c:lineChart>
      <c:catAx>
        <c:axId val="157562240"/>
        <c:scaling>
          <c:orientation val="minMax"/>
        </c:scaling>
        <c:delete val="0"/>
        <c:axPos val="b"/>
        <c:numFmt formatCode="[$-409]d\-m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62632"/>
        <c:crosses val="autoZero"/>
        <c:auto val="0"/>
        <c:lblAlgn val="ctr"/>
        <c:lblOffset val="100"/>
        <c:noMultiLvlLbl val="1"/>
      </c:catAx>
      <c:valAx>
        <c:axId val="15756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6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D233D-D78B-42C9-AE61-9708AEC33B5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1EB07-740B-4396-828B-A641E2DB0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6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Women have 2times the purchasing power</a:t>
            </a:r>
            <a:r>
              <a:rPr lang="en-GB" baseline="0" dirty="0" smtClean="0"/>
              <a:t> within New Scientist UK audience</a:t>
            </a:r>
          </a:p>
          <a:p>
            <a:r>
              <a:rPr lang="en-GB" baseline="0" dirty="0" smtClean="0"/>
              <a:t>Over 55+ greatest cohort of users </a:t>
            </a:r>
          </a:p>
          <a:p>
            <a:r>
              <a:rPr lang="en-GB" dirty="0" smtClean="0"/>
              <a:t>3rds of retail spending growth will come from shoppers aged 55 plus</a:t>
            </a:r>
          </a:p>
          <a:p>
            <a:r>
              <a:rPr lang="en-GB" dirty="0" smtClean="0"/>
              <a:t>Ageing population will transform not only the face, but the role the high street plays in society</a:t>
            </a:r>
          </a:p>
          <a:p>
            <a:r>
              <a:rPr lang="en-GB" dirty="0" smtClean="0"/>
              <a:t> </a:t>
            </a:r>
          </a:p>
          <a:p>
            <a:r>
              <a:rPr lang="en-GB" dirty="0" smtClean="0"/>
              <a:t>With a rapidly ageing population and migration trends changing the ethnic makeup of our cities and towns, UK shopping habits too are beginning to evolve and reflect these wider demographic changes.</a:t>
            </a:r>
          </a:p>
          <a:p>
            <a:r>
              <a:rPr lang="en-GB" dirty="0" smtClean="0"/>
              <a:t>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BE15F-7600-4B2B-84B2-E473170E2EB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7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40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0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61"/>
            <a:ext cx="10972800" cy="1143000"/>
          </a:xfrm>
        </p:spPr>
        <p:txBody>
          <a:bodyPr>
            <a:normAutofit/>
          </a:bodyPr>
          <a:lstStyle>
            <a:lvl1pPr>
              <a:defRPr sz="28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Lato" panose="020F0502020204030203" pitchFamily="34" charset="0"/>
              </a:defRPr>
            </a:lvl1pPr>
            <a:lvl2pPr>
              <a:defRPr sz="2400">
                <a:latin typeface="Lato" panose="020F0502020204030203" pitchFamily="34" charset="0"/>
              </a:defRPr>
            </a:lvl2pPr>
            <a:lvl3pPr>
              <a:defRPr sz="2400">
                <a:latin typeface="Lato" panose="020F0502020204030203" pitchFamily="34" charset="0"/>
              </a:defRPr>
            </a:lvl3pPr>
            <a:lvl4pPr>
              <a:defRPr sz="2400">
                <a:latin typeface="Lato" panose="020F0502020204030203" pitchFamily="34" charset="0"/>
              </a:defRPr>
            </a:lvl4pPr>
            <a:lvl5pPr>
              <a:defRPr sz="240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640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52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6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54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84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08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55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40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0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61"/>
            <a:ext cx="10972800" cy="1143000"/>
          </a:xfrm>
        </p:spPr>
        <p:txBody>
          <a:bodyPr>
            <a:normAutofit/>
          </a:bodyPr>
          <a:lstStyle>
            <a:lvl1pPr>
              <a:defRPr sz="28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Lato" panose="020F0502020204030203" pitchFamily="34" charset="0"/>
              </a:defRPr>
            </a:lvl1pPr>
            <a:lvl2pPr>
              <a:defRPr sz="2400">
                <a:latin typeface="Lato" panose="020F0502020204030203" pitchFamily="34" charset="0"/>
              </a:defRPr>
            </a:lvl2pPr>
            <a:lvl3pPr>
              <a:defRPr sz="2400">
                <a:latin typeface="Lato" panose="020F0502020204030203" pitchFamily="34" charset="0"/>
              </a:defRPr>
            </a:lvl3pPr>
            <a:lvl4pPr>
              <a:defRPr sz="2400">
                <a:latin typeface="Lato" panose="020F0502020204030203" pitchFamily="34" charset="0"/>
              </a:defRPr>
            </a:lvl4pPr>
            <a:lvl5pPr>
              <a:defRPr sz="2400"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88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82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760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55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28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3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C638B-9451-4282-93CC-4BDE0C0B02E9}" type="datetimeFigureOut">
              <a:rPr lang="en-GB" smtClean="0"/>
              <a:t>05/04/2016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5A79F-4D3B-4973-956E-6CCB681A1C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48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C638B-9451-4282-93CC-4BDE0C0B02E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05/04/2016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5A79F-4D3B-4973-956E-6CCB681A1C4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41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0C1A.E11B49C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newscientist.com/article/dn28372-canadas-new-government-heralds-freedom-of-speech-for-scientists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chart" Target="../charts/chart7.xm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8C1A.BF91D960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5" Type="http://schemas.openxmlformats.org/officeDocument/2006/relationships/image" Target="cid:image002.png@01D18C1A.BF91D960" TargetMode="Externa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Editorial heads update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April 1, 2016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298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69901"/>
            <a:ext cx="10972800" cy="56562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New Scientist is dedicated to using data science to develop better products, make business decisions and reach larger audiences.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</a:t>
            </a:r>
            <a:r>
              <a:rPr lang="en-GB" dirty="0"/>
              <a:t>have click data, article text data, social network data, email data, subscription data, video data, purchase data, demographic data and mobile data available to us. 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</a:t>
            </a:r>
            <a:r>
              <a:rPr lang="en-GB" dirty="0"/>
              <a:t>have a large and growing product portfolio that consists of single copies, subscriptions, apps, bundles, event tickets, books, merchandise, advertising and new bespoke audience products in the pipeline.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We </a:t>
            </a:r>
            <a:r>
              <a:rPr lang="en-GB" dirty="0"/>
              <a:t>leverage this data, along with statistical modelling and machine learning methods to find insights for high-level management and strategy, support technology developments, and create insight to share with editors and writers for content creation.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goal of this role is to help New Scientist reach a larger audience and develop a more engaged reader base.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20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363461"/>
            <a:ext cx="10972800" cy="1143000"/>
          </a:xfrm>
        </p:spPr>
        <p:txBody>
          <a:bodyPr/>
          <a:lstStyle/>
          <a:p>
            <a:r>
              <a:rPr lang="en-GB" dirty="0" smtClean="0"/>
              <a:t>Portfolio Metrics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93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Product Portfolio  -   w/c March 23</a:t>
            </a:r>
            <a:r>
              <a:rPr lang="en-GB" baseline="30000" dirty="0" smtClean="0"/>
              <a:t>rd</a:t>
            </a:r>
            <a:r>
              <a:rPr lang="en-GB" dirty="0" smtClean="0"/>
              <a:t> – last week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60643"/>
              </p:ext>
            </p:extLst>
          </p:nvPr>
        </p:nvGraphicFramePr>
        <p:xfrm>
          <a:off x="330200" y="863600"/>
          <a:ext cx="114808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0400"/>
                <a:gridCol w="5740400"/>
              </a:tblGrid>
              <a:tr h="350212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Insight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Action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87553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Subscriptions Paid Volume tracking down 3% YOY</a:t>
                      </a:r>
                      <a:endParaRPr lang="en-GB" b="1" dirty="0">
                        <a:solidFill>
                          <a:srgbClr val="FF000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latin typeface="Lato" panose="020F0502020204030203" pitchFamily="34" charset="0"/>
                        </a:rPr>
                        <a:t>Acquisition</a:t>
                      </a:r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  <a:p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Retention plan</a:t>
                      </a:r>
                    </a:p>
                    <a:p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Cancellation</a:t>
                      </a:r>
                    </a:p>
                  </a:txBody>
                  <a:tcPr/>
                </a:tc>
              </a:tr>
              <a:tr h="87553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New Subscriptions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 down 1,032 overall</a:t>
                      </a:r>
                    </a:p>
                    <a:p>
                      <a:r>
                        <a:rPr lang="en-GB" b="1" baseline="0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Barrier subscriptions down 204 (18% of total)</a:t>
                      </a:r>
                      <a:endParaRPr lang="en-GB" b="1" dirty="0">
                        <a:solidFill>
                          <a:srgbClr val="FF000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latin typeface="Lato" panose="020F0502020204030203" pitchFamily="34" charset="0"/>
                        </a:rPr>
                        <a:t>Acquisition</a:t>
                      </a:r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  <a:p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Editorial web content strategy &amp; plan</a:t>
                      </a:r>
                    </a:p>
                    <a:p>
                      <a:r>
                        <a:rPr lang="en-GB" b="0" baseline="0" dirty="0" smtClean="0">
                          <a:latin typeface="Lato" panose="020F0502020204030203" pitchFamily="34" charset="0"/>
                        </a:rPr>
                        <a:t>Content amplification plan</a:t>
                      </a:r>
                      <a:endParaRPr lang="en-GB" b="0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87553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Lato" panose="020F0502020204030203" pitchFamily="34" charset="0"/>
                        </a:rPr>
                        <a:t>Registrations</a:t>
                      </a:r>
                      <a:r>
                        <a:rPr lang="en-GB" b="1" baseline="0" dirty="0" smtClean="0">
                          <a:solidFill>
                            <a:srgbClr val="00B050"/>
                          </a:solidFill>
                          <a:latin typeface="Lato" panose="020F0502020204030203" pitchFamily="34" charset="0"/>
                        </a:rPr>
                        <a:t> up YOY because of change in content strategy – on track for 100k overall</a:t>
                      </a:r>
                      <a:endParaRPr lang="en-GB" b="1" dirty="0">
                        <a:solidFill>
                          <a:srgbClr val="00B05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Free Pass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campaign</a:t>
                      </a:r>
                    </a:p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Editorial web content strategy &amp; plan</a:t>
                      </a:r>
                    </a:p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Content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amplification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87553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Web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 visits down 15% YOY</a:t>
                      </a:r>
                      <a:endParaRPr lang="en-GB" b="1" dirty="0">
                        <a:solidFill>
                          <a:srgbClr val="FF000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Editorial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web content strategy &amp; plan</a:t>
                      </a:r>
                    </a:p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Content amplification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  <a:p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Web product development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5105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B050"/>
                          </a:solidFill>
                          <a:latin typeface="Lato" panose="020F0502020204030203" pitchFamily="34" charset="0"/>
                        </a:rPr>
                        <a:t>News trade tracking up 6% YOY average 1,299</a:t>
                      </a:r>
                      <a:r>
                        <a:rPr lang="en-GB" b="1" baseline="0" dirty="0" smtClean="0">
                          <a:solidFill>
                            <a:srgbClr val="00B050"/>
                          </a:solidFill>
                          <a:latin typeface="Lato" panose="020F0502020204030203" pitchFamily="34" charset="0"/>
                        </a:rPr>
                        <a:t> copies up (22,409 vs. 21,180 STLY) </a:t>
                      </a:r>
                      <a:endParaRPr lang="en-GB" b="1" dirty="0">
                        <a:solidFill>
                          <a:srgbClr val="00B05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Magazine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content</a:t>
                      </a:r>
                    </a:p>
                    <a:p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News trade marketing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350212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App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  <a:latin typeface="Lato" panose="020F0502020204030203" pitchFamily="34" charset="0"/>
                        </a:rPr>
                        <a:t> sales down 28%</a:t>
                      </a:r>
                      <a:endParaRPr lang="en-GB" b="1" dirty="0">
                        <a:solidFill>
                          <a:srgbClr val="FF0000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App product development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350212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Display Advertising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Under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review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350212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New Scientist Jobs/ Recruitment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Advertising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Under review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0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141908"/>
              </p:ext>
            </p:extLst>
          </p:nvPr>
        </p:nvGraphicFramePr>
        <p:xfrm>
          <a:off x="215900" y="990601"/>
          <a:ext cx="11747500" cy="5805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3750"/>
                <a:gridCol w="5873750"/>
              </a:tblGrid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Insight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Action</a:t>
                      </a: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</a:rPr>
                        <a:t>The Collection visits</a:t>
                      </a:r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</a:rPr>
                        <a:t> down 96% YOY</a:t>
                      </a:r>
                      <a:endParaRPr lang="en-GB" b="1" dirty="0">
                        <a:solidFill>
                          <a:schemeClr val="tx1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Marketing/ Content amplification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Events visits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down – no events until May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Marketing/ Content amplification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</a:txBody>
                  <a:tcPr/>
                </a:tc>
              </a:tr>
              <a:tr h="86090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</a:rPr>
                        <a:t>New Scientist</a:t>
                      </a:r>
                      <a:r>
                        <a:rPr lang="en-GB" b="1" baseline="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</a:rPr>
                        <a:t> Live analytics now working on new site – 706 users this week</a:t>
                      </a:r>
                      <a:endParaRPr lang="en-GB" b="1" dirty="0">
                        <a:solidFill>
                          <a:schemeClr val="tx1"/>
                        </a:solidFill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Marketing/ Content amplification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plan</a:t>
                      </a:r>
                    </a:p>
                  </a:txBody>
                  <a:tcPr/>
                </a:tc>
              </a:tr>
              <a:tr h="860905">
                <a:tc>
                  <a:txBody>
                    <a:bodyPr/>
                    <a:lstStyle/>
                    <a:p>
                      <a:r>
                        <a:rPr lang="en-GB" b="1" dirty="0" err="1" smtClean="0">
                          <a:latin typeface="Lato" panose="020F0502020204030203" pitchFamily="34" charset="0"/>
                        </a:rPr>
                        <a:t>GameChangers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139 visits – need to get download data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latin typeface="Lato" panose="020F0502020204030203" pitchFamily="34" charset="0"/>
                        </a:rPr>
                        <a:t>GameChangers</a:t>
                      </a:r>
                      <a:r>
                        <a:rPr lang="en-GB" baseline="0" dirty="0" smtClean="0">
                          <a:latin typeface="Lato" panose="020F0502020204030203" pitchFamily="34" charset="0"/>
                        </a:rPr>
                        <a:t> project group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Travel 373 visits – need to get purchase data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Travel project group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Dating drives 971 per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week – who knew?  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Under review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587670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Educational Access 180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customers, 1000 visits per week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Corporate Access  new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 product 100 visits per week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  <a:tr h="491946"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Lato" panose="020F0502020204030203" pitchFamily="34" charset="0"/>
                        </a:rPr>
                        <a:t>School scheme/ classroom copies - </a:t>
                      </a:r>
                      <a:r>
                        <a:rPr lang="en-GB" b="1" baseline="0" dirty="0" smtClean="0">
                          <a:latin typeface="Lato" panose="020F0502020204030203" pitchFamily="34" charset="0"/>
                        </a:rPr>
                        <a:t>28 UK schools</a:t>
                      </a:r>
                      <a:endParaRPr lang="en-GB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Lato" panose="020F0502020204030203" pitchFamily="34" charset="0"/>
                        </a:rPr>
                        <a:t>Marketing plan</a:t>
                      </a:r>
                      <a:endParaRPr lang="en-GB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762000" y="15366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r>
              <a:rPr lang="en-GB" smtClean="0"/>
              <a:t>Product Portfolio  -   w/c March 23</a:t>
            </a:r>
            <a:r>
              <a:rPr lang="en-GB" baseline="30000" smtClean="0"/>
              <a:t>rd</a:t>
            </a:r>
            <a:r>
              <a:rPr lang="en-GB" smtClean="0"/>
              <a:t> – last week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400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we used to measure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870548"/>
              </p:ext>
            </p:extLst>
          </p:nvPr>
        </p:nvGraphicFramePr>
        <p:xfrm>
          <a:off x="279399" y="1145849"/>
          <a:ext cx="11074400" cy="2910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7432"/>
                <a:gridCol w="2268911"/>
                <a:gridCol w="2323755"/>
                <a:gridCol w="1356878"/>
                <a:gridCol w="1067424"/>
              </a:tblGrid>
              <a:tr h="7525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2014  ABC Avg. </a:t>
                      </a: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Circ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2015 ABC Avg. </a:t>
                      </a: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Circ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VAR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VAR%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Print Global Circulation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113,339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 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105,741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-7,598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-7%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Digital Global Circulation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   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16,003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    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20,489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4,486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28%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TOTAL GLOBAL CIRCULATION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</a:t>
                      </a:r>
                      <a:r>
                        <a:rPr lang="en-GB" sz="1800" b="1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129,342 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                         </a:t>
                      </a:r>
                      <a:r>
                        <a:rPr lang="en-GB" sz="1800" b="1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126,230 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-3,112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-2%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39963" y="25288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7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150018"/>
            <a:ext cx="10515600" cy="1325563"/>
          </a:xfrm>
        </p:spPr>
        <p:txBody>
          <a:bodyPr/>
          <a:lstStyle/>
          <a:p>
            <a:r>
              <a:rPr lang="en-GB" dirty="0" smtClean="0"/>
              <a:t>Product Portfolio – Volume of users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512741"/>
              </p:ext>
            </p:extLst>
          </p:nvPr>
        </p:nvGraphicFramePr>
        <p:xfrm>
          <a:off x="292100" y="1475581"/>
          <a:ext cx="3581400" cy="2442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6100"/>
                <a:gridCol w="1765300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Category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Lato" panose="020F0502020204030203" pitchFamily="34" charset="0"/>
                        </a:rPr>
                        <a:t>Sessions per month</a:t>
                      </a:r>
                      <a:endParaRPr lang="en-GB" sz="1400" b="1" i="0" u="none" strike="noStrike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Arc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5,447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App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377,401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Lato" panose="020F0502020204030203" pitchFamily="34" charset="0"/>
                        </a:rPr>
                        <a:t>Commercial projects</a:t>
                      </a:r>
                      <a:endParaRPr lang="en-GB" sz="1400" b="1" i="0" u="none" strike="noStrike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42,447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Lato" panose="020F0502020204030203" pitchFamily="34" charset="0"/>
                        </a:rPr>
                        <a:t>Editorial projects</a:t>
                      </a:r>
                      <a:endParaRPr lang="en-GB" sz="1400" b="1" i="0" u="none" strike="noStrike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105,063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Events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6,760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Lato" panose="020F0502020204030203" pitchFamily="34" charset="0"/>
                        </a:rPr>
                        <a:t>Video</a:t>
                      </a:r>
                      <a:endParaRPr lang="en-GB" sz="1400" b="1" i="0" u="none" strike="noStrike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1,688,816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>
                          <a:effectLst/>
                          <a:latin typeface="Lato" panose="020F0502020204030203" pitchFamily="34" charset="0"/>
                        </a:rPr>
                        <a:t>Website</a:t>
                      </a:r>
                      <a:endParaRPr lang="en-GB" sz="1400" b="1" i="0" u="none" strike="noStrike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u="none" strike="noStrike" dirty="0" smtClean="0">
                          <a:effectLst/>
                          <a:latin typeface="Lato" panose="020F0502020204030203" pitchFamily="34" charset="0"/>
                        </a:rPr>
                        <a:t>3,840,630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smtClean="0">
                          <a:effectLst/>
                          <a:latin typeface="Lato" panose="020F0502020204030203" pitchFamily="34" charset="0"/>
                        </a:rPr>
                        <a:t>Print magazine</a:t>
                      </a:r>
                      <a:r>
                        <a:rPr lang="en-GB" sz="1400" b="1" i="0" u="none" strike="noStrike" baseline="0" dirty="0" smtClean="0">
                          <a:effectLst/>
                          <a:latin typeface="Lato" panose="020F0502020204030203" pitchFamily="34" charset="0"/>
                        </a:rPr>
                        <a:t> paid circulation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i="0" u="none" strike="noStrike" dirty="0" smtClean="0">
                          <a:effectLst/>
                          <a:latin typeface="Lato" panose="020F0502020204030203" pitchFamily="34" charset="0"/>
                        </a:rPr>
                        <a:t>126,230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err="1" smtClean="0">
                          <a:effectLst/>
                          <a:latin typeface="Lato" panose="020F0502020204030203" pitchFamily="34" charset="0"/>
                        </a:rPr>
                        <a:t>Bookazine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1" i="0" u="none" strike="noStrike" dirty="0" smtClean="0">
                          <a:effectLst/>
                          <a:latin typeface="Lato" panose="020F0502020204030203" pitchFamily="34" charset="0"/>
                        </a:rPr>
                        <a:t>20,000</a:t>
                      </a:r>
                      <a:endParaRPr lang="en-GB" sz="1400" b="1" i="0" u="none" strike="noStrike" dirty="0"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503693"/>
              </p:ext>
            </p:extLst>
          </p:nvPr>
        </p:nvGraphicFramePr>
        <p:xfrm>
          <a:off x="4292600" y="1503362"/>
          <a:ext cx="7200900" cy="535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6400" y="4914900"/>
            <a:ext cx="2667000" cy="147732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All stats from Google Analytics 2013 to Feb 2016 – except print magazine weekly readership figure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3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2414261"/>
            <a:ext cx="10972800" cy="1143000"/>
          </a:xfrm>
        </p:spPr>
        <p:txBody>
          <a:bodyPr/>
          <a:lstStyle/>
          <a:p>
            <a:r>
              <a:rPr lang="en-GB" dirty="0" smtClean="0"/>
              <a:t>I want to make a video channel to attract a younger audience. </a:t>
            </a:r>
            <a:br>
              <a:rPr lang="en-GB" dirty="0" smtClean="0"/>
            </a:br>
            <a:r>
              <a:rPr lang="en-GB" dirty="0" smtClean="0"/>
              <a:t>How do I measure success?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0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0"/>
            <a:ext cx="10972800" cy="1143000"/>
          </a:xfrm>
        </p:spPr>
        <p:txBody>
          <a:bodyPr/>
          <a:lstStyle/>
          <a:p>
            <a:r>
              <a:rPr lang="en-GB" dirty="0" smtClean="0"/>
              <a:t>Video Views by Age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131397"/>
              </p:ext>
            </p:extLst>
          </p:nvPr>
        </p:nvGraphicFramePr>
        <p:xfrm>
          <a:off x="609600" y="928361"/>
          <a:ext cx="9537700" cy="5231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43900" y="6420366"/>
            <a:ext cx="668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Source: YouTube Stats 2013 to Feb 2016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166225" y="1432065"/>
            <a:ext cx="280035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67% of YouTube video views are from under 35’s </a:t>
            </a:r>
            <a:endParaRPr lang="en-GB" dirty="0">
              <a:latin typeface="Lato" panose="020F050202020403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-1054616" y="3619500"/>
            <a:ext cx="278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YouTube Video Views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996684" y="6139934"/>
            <a:ext cx="5118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Age Demographics– YouTube </a:t>
            </a:r>
            <a:r>
              <a:rPr lang="en-GB" dirty="0" err="1"/>
              <a:t>b</a:t>
            </a:r>
            <a:r>
              <a:rPr lang="en-GB" dirty="0" err="1" smtClean="0"/>
              <a:t>ehaviorally</a:t>
            </a:r>
            <a:r>
              <a:rPr lang="en-GB" dirty="0" smtClean="0"/>
              <a:t> assumed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23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109461"/>
            <a:ext cx="10972800" cy="1143000"/>
          </a:xfrm>
        </p:spPr>
        <p:txBody>
          <a:bodyPr/>
          <a:lstStyle/>
          <a:p>
            <a:r>
              <a:rPr lang="en-GB" dirty="0" smtClean="0"/>
              <a:t>We cut from 4 features to 3 features? What is the impact?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10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Quantity of Features Behind the Barrier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600201"/>
            <a:ext cx="120650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2014 – 4 features per week </a:t>
            </a:r>
          </a:p>
          <a:p>
            <a:r>
              <a:rPr lang="en-GB" dirty="0" smtClean="0"/>
              <a:t>2015 – first 4 features per week then cut to 3 features per week in March</a:t>
            </a:r>
          </a:p>
          <a:p>
            <a:r>
              <a:rPr lang="en-GB" dirty="0" smtClean="0"/>
              <a:t>2016 – 3 features per week</a:t>
            </a:r>
          </a:p>
          <a:p>
            <a:endParaRPr lang="en-GB" dirty="0"/>
          </a:p>
          <a:p>
            <a:r>
              <a:rPr lang="en-GB" dirty="0" smtClean="0"/>
              <a:t>Confounders:</a:t>
            </a:r>
          </a:p>
          <a:p>
            <a:pPr lvl="1"/>
            <a:r>
              <a:rPr lang="en-GB" dirty="0" smtClean="0"/>
              <a:t>Barrier free experiment Feb – March 2014</a:t>
            </a:r>
          </a:p>
          <a:p>
            <a:pPr lvl="1"/>
            <a:r>
              <a:rPr lang="en-GB" dirty="0" smtClean="0"/>
              <a:t>Word count on the barrier changed in Nov/Dec 2015 from 170 to 250</a:t>
            </a:r>
          </a:p>
          <a:p>
            <a:pPr lvl="1"/>
            <a:r>
              <a:rPr lang="en-GB" dirty="0" smtClean="0"/>
              <a:t>Website redesign</a:t>
            </a:r>
          </a:p>
          <a:p>
            <a:r>
              <a:rPr lang="en-GB" dirty="0" smtClean="0"/>
              <a:t>Constant confounders:</a:t>
            </a:r>
          </a:p>
          <a:p>
            <a:pPr lvl="1"/>
            <a:r>
              <a:rPr lang="en-GB" dirty="0" smtClean="0"/>
              <a:t>Time</a:t>
            </a:r>
          </a:p>
          <a:p>
            <a:pPr lvl="1"/>
            <a:r>
              <a:rPr lang="en-GB" dirty="0" smtClean="0"/>
              <a:t>Multipart feature frequency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6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99"/>
            <a:ext cx="4140200" cy="1144261"/>
          </a:xfrm>
        </p:spPr>
        <p:txBody>
          <a:bodyPr/>
          <a:lstStyle/>
          <a:p>
            <a:r>
              <a:rPr lang="en-GB" dirty="0" smtClean="0"/>
              <a:t>Barrier Subscriptions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584813"/>
              </p:ext>
            </p:extLst>
          </p:nvPr>
        </p:nvGraphicFramePr>
        <p:xfrm>
          <a:off x="203200" y="825500"/>
          <a:ext cx="8507288" cy="2319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3722"/>
                <a:gridCol w="1500498"/>
                <a:gridCol w="1500498"/>
                <a:gridCol w="1346429"/>
                <a:gridCol w="1286141"/>
              </a:tblGrid>
              <a:tr h="312138">
                <a:tc>
                  <a:txBody>
                    <a:bodyPr/>
                    <a:lstStyle/>
                    <a:p>
                      <a:pPr algn="ct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 smtClean="0">
                          <a:effectLst/>
                          <a:latin typeface="Lato" panose="020F0502020204030203" pitchFamily="34" charset="0"/>
                        </a:rPr>
                        <a:t>2016 YTD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 smtClean="0">
                          <a:effectLst/>
                          <a:latin typeface="Lato" panose="020F0502020204030203" pitchFamily="34" charset="0"/>
                        </a:rPr>
                        <a:t>2015 YTD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VAR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>
                          <a:effectLst/>
                          <a:latin typeface="Lato" panose="020F0502020204030203" pitchFamily="34" charset="0"/>
                        </a:rPr>
                        <a:t>VAR%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Barrier</a:t>
                      </a:r>
                      <a:r>
                        <a:rPr lang="en-GB" sz="1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</a:t>
                      </a: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Subscriptions CUMULATIVE </a:t>
                      </a:r>
                      <a:r>
                        <a:rPr lang="en-GB" sz="1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wk</a:t>
                      </a:r>
                      <a:r>
                        <a:rPr lang="en-GB" sz="1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12</a:t>
                      </a:r>
                      <a:endParaRPr lang="en-GB" sz="1600" u="none" strike="noStrike" dirty="0" smtClean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732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936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-204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-22%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7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Barrier Visits</a:t>
                      </a:r>
                      <a:endParaRPr lang="en-GB" sz="1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CUMULATIVE </a:t>
                      </a:r>
                      <a:r>
                        <a:rPr lang="en-GB" sz="1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wk</a:t>
                      </a: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1,204,741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1,338,757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-134,016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-10%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7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Barrier subs per week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61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78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-17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-22%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7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Barrier visits</a:t>
                      </a:r>
                      <a:r>
                        <a:rPr lang="en-GB" sz="1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per week</a:t>
                      </a:r>
                      <a:endParaRPr lang="en-GB" sz="1600" u="none" strike="noStrike" dirty="0" smtClean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100,395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111,563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-11,168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-10%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7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Conversion Rate </a:t>
                      </a:r>
                      <a:r>
                        <a:rPr lang="en-GB" sz="1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Avg</a:t>
                      </a:r>
                      <a:endParaRPr lang="en-GB" sz="1600" u="none" strike="noStrike" dirty="0" smtClean="0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0.06%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0.07%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Lato" panose="020F0502020204030203" pitchFamily="34" charset="0"/>
                        </a:rPr>
                        <a:t>-0.01%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0" u="none" strike="noStrike" dirty="0" smtClean="0">
                        <a:solidFill>
                          <a:srgbClr val="FF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288673"/>
              </p:ext>
            </p:extLst>
          </p:nvPr>
        </p:nvGraphicFramePr>
        <p:xfrm>
          <a:off x="203200" y="3657601"/>
          <a:ext cx="6184900" cy="290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3216465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Lato" panose="020F0502020204030203" pitchFamily="34" charset="0"/>
              </a:rPr>
              <a:t>Barrier Subscriptions</a:t>
            </a:r>
            <a:endParaRPr lang="en-GB" b="1" dirty="0">
              <a:latin typeface="Lato" panose="020F050202020403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1200" y="3216465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Lato" panose="020F0502020204030203" pitchFamily="34" charset="0"/>
              </a:rPr>
              <a:t>Barrier Traffic</a:t>
            </a:r>
            <a:endParaRPr lang="en-GB" b="1" dirty="0">
              <a:latin typeface="Lato" panose="020F0502020204030203" pitchFamily="34" charset="0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601245"/>
              </p:ext>
            </p:extLst>
          </p:nvPr>
        </p:nvGraphicFramePr>
        <p:xfrm>
          <a:off x="6388100" y="3585797"/>
          <a:ext cx="5562600" cy="3081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82100" y="647700"/>
            <a:ext cx="2120900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Week 10 peak in subs and traffic – Bigger than the Higgs article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3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 we go from here? 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041401"/>
            <a:ext cx="12065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Visits down 10%, Barrier subs down 22%, Number of stories down 25%</a:t>
            </a:r>
          </a:p>
          <a:p>
            <a:pPr lvl="1"/>
            <a:r>
              <a:rPr lang="en-GB" dirty="0" smtClean="0"/>
              <a:t>Assume proportional relationship? </a:t>
            </a:r>
          </a:p>
          <a:p>
            <a:r>
              <a:rPr lang="en-GB" dirty="0" smtClean="0"/>
              <a:t>Separating signal from noise:</a:t>
            </a:r>
          </a:p>
          <a:p>
            <a:pPr lvl="1"/>
            <a:r>
              <a:rPr lang="en-GB" dirty="0" smtClean="0"/>
              <a:t>Current issue barrier story content each week vs archive</a:t>
            </a:r>
          </a:p>
          <a:p>
            <a:pPr lvl="1"/>
            <a:r>
              <a:rPr lang="en-GB" dirty="0" smtClean="0"/>
              <a:t>Promotional effort – take out or account for? </a:t>
            </a:r>
          </a:p>
          <a:p>
            <a:r>
              <a:rPr lang="en-GB" dirty="0" smtClean="0"/>
              <a:t>Do we need to benchmark traffic per story type? 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KIM ACTION:   Q1 2015 old Q2 2015 – on the old website -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Barrier comparison Q1 vs Q2 2015 on the old site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98708"/>
              </p:ext>
            </p:extLst>
          </p:nvPr>
        </p:nvGraphicFramePr>
        <p:xfrm>
          <a:off x="609600" y="1600200"/>
          <a:ext cx="109728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Q1 2015 </a:t>
                      </a:r>
                    </a:p>
                    <a:p>
                      <a:r>
                        <a:rPr lang="en-GB" dirty="0" smtClean="0"/>
                        <a:t>weeks 1 - 11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Q2</a:t>
                      </a:r>
                      <a:r>
                        <a:rPr lang="en-GB" baseline="0" dirty="0" smtClean="0"/>
                        <a:t> 2015 </a:t>
                      </a:r>
                    </a:p>
                    <a:p>
                      <a:r>
                        <a:rPr lang="en-GB" baseline="0" dirty="0" smtClean="0"/>
                        <a:t>weeks 12 - 22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VAR%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Visits to barrier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1,247,327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1,351,405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-104,078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-8%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Barrier Subscriptions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837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-169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-17%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Conversion rate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Traffic</a:t>
                      </a:r>
                      <a:r>
                        <a:rPr lang="en-GB" baseline="0" dirty="0" smtClean="0"/>
                        <a:t> to current issue features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Archive barrier traffic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33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47661"/>
            <a:ext cx="10972800" cy="1143000"/>
          </a:xfrm>
        </p:spPr>
        <p:txBody>
          <a:bodyPr/>
          <a:lstStyle/>
          <a:p>
            <a:r>
              <a:rPr lang="en-GB" dirty="0" smtClean="0"/>
              <a:t>How does the volume of content we produce effect the web?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73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Study: This week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95846"/>
              </p:ext>
            </p:extLst>
          </p:nvPr>
        </p:nvGraphicFramePr>
        <p:xfrm>
          <a:off x="260230" y="1183622"/>
          <a:ext cx="5696070" cy="3794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780448"/>
              </p:ext>
            </p:extLst>
          </p:nvPr>
        </p:nvGraphicFramePr>
        <p:xfrm>
          <a:off x="6273800" y="1358900"/>
          <a:ext cx="5562600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23100" y="9398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Social media posts Twitter + Facebook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31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287261"/>
            <a:ext cx="10972800" cy="1143000"/>
          </a:xfrm>
        </p:spPr>
        <p:txBody>
          <a:bodyPr/>
          <a:lstStyle/>
          <a:p>
            <a:r>
              <a:rPr lang="en-GB" dirty="0" smtClean="0"/>
              <a:t>I wrote a story about Canada. Did my story do better in Canada? </a:t>
            </a:r>
            <a:br>
              <a:rPr lang="en-GB" dirty="0" smtClean="0"/>
            </a:br>
            <a:r>
              <a:rPr lang="en-GB" dirty="0" smtClean="0"/>
              <a:t>Why don’t we write more stories about Canada?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42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779510"/>
              </p:ext>
            </p:extLst>
          </p:nvPr>
        </p:nvGraphicFramePr>
        <p:xfrm>
          <a:off x="473075" y="645414"/>
          <a:ext cx="5937250" cy="2682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8660"/>
                <a:gridCol w="1979295"/>
                <a:gridCol w="197929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Canada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Australia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Subscribers (average active at 2014 mid year) 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4,170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11,786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Registered Users (6 months) 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19,587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36,384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Unique Visitors website (6 months)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964,884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851,527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Visits website (6 months)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1,467,768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1,481,846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New subscriptions sold online in the last 6 months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782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3,096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Newstrade copies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Less than 300 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6,822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English speaking Population- rough estimate of market potential 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33,121,175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21,394,309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Apple app downloads 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1061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3012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Apple single copy sales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365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981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Apple subs sold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Lato" panose="020F0502020204030203" pitchFamily="34" charset="0"/>
                        </a:rPr>
                        <a:t>103</a:t>
                      </a:r>
                      <a:endParaRPr lang="en-GB" sz="110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ato" panose="020F0502020204030203" pitchFamily="34" charset="0"/>
                        </a:rPr>
                        <a:t>302</a:t>
                      </a:r>
                      <a:endParaRPr lang="en-GB" sz="1100" dirty="0">
                        <a:effectLst/>
                        <a:latin typeface="Lato" panose="020F050202020403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60675" y="1986534"/>
            <a:ext cx="30008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endParaRPr kumimoji="0" lang="en-GB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40704"/>
            <a:ext cx="223138" cy="5386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GB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3190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9" name="Picture 2" descr="https://sc2-chart-4.omniture.com/sc15/reports/chart.php?id=CPRHO_XoCU_ZtmX&amp;s=chart1.da2&amp;type=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3689722"/>
            <a:ext cx="7991475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91271" y="497905"/>
            <a:ext cx="4677591" cy="34163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Specifically, in the case of your news story -  </a:t>
            </a:r>
            <a:r>
              <a:rPr lang="en-GB" alt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https://www.newscientist.com/article/dn28372-canadas-new-government-heralds-freedom-of-speech-for-scientists/</a:t>
            </a:r>
            <a:r>
              <a:rPr lang="en-GB" alt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   there is definitely a Canadian audience skew in that 30% of the traffic to that story came from Canada, whereas normally about 6% of our monthly traffic comes from Canada. </a:t>
            </a:r>
            <a:endParaRPr lang="en-GB" altLang="en-US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</a:t>
            </a:r>
            <a:r>
              <a:rPr lang="en-GB" alt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general, Canadian traffic peaks tend to follow global peaks in traffic – see below.  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6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15860"/>
            <a:ext cx="12090400" cy="134493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We’ve done readership surveys tracking how people read through the magazine. 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Do more men or women read my article?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3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1781176" y="871539"/>
          <a:ext cx="6296024" cy="567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4385" y="564888"/>
            <a:ext cx="1081087" cy="1535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64" y="2135490"/>
            <a:ext cx="1549237" cy="15721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710" y="2135490"/>
            <a:ext cx="1398544" cy="1572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8" y="3521380"/>
            <a:ext cx="616959" cy="7582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88" y="4492667"/>
            <a:ext cx="1574602" cy="18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8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726" t="15228" r="33936" b="3621"/>
          <a:stretch/>
        </p:blipFill>
        <p:spPr>
          <a:xfrm>
            <a:off x="1948543" y="1261"/>
            <a:ext cx="7460344" cy="59363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0200" y="6121400"/>
            <a:ext cx="8420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Behavioural marketing/ amplification more effective than demographic targeting?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37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74561"/>
            <a:ext cx="10972800" cy="1143000"/>
          </a:xfrm>
        </p:spPr>
        <p:txBody>
          <a:bodyPr/>
          <a:lstStyle/>
          <a:p>
            <a:r>
              <a:rPr lang="en-GB" dirty="0" smtClean="0"/>
              <a:t>I want to restructure the Opinion section.  </a:t>
            </a:r>
            <a:br>
              <a:rPr lang="en-GB" dirty="0" smtClean="0"/>
            </a:br>
            <a:r>
              <a:rPr lang="en-GB" dirty="0" smtClean="0"/>
              <a:t>How is the Opinion section doing?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214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98952"/>
              </p:ext>
            </p:extLst>
          </p:nvPr>
        </p:nvGraphicFramePr>
        <p:xfrm>
          <a:off x="381000" y="190501"/>
          <a:ext cx="10858500" cy="614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77200" y="1524000"/>
            <a:ext cx="36195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Spike:   MPs pass crazy drug law – Free Comment piece by Clare Wilson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51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8500" y="2477761"/>
            <a:ext cx="10972800" cy="1143000"/>
          </a:xfrm>
        </p:spPr>
        <p:txBody>
          <a:bodyPr/>
          <a:lstStyle/>
          <a:p>
            <a:r>
              <a:rPr lang="en-GB" dirty="0" smtClean="0"/>
              <a:t>When is the best time to post barrier content to make people subscribe?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3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id:image001.png@01D18C1A.BF91D96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57200"/>
            <a:ext cx="45815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6" descr="cid:image002.png@01D18C1A.BF91D960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3270180"/>
            <a:ext cx="45815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10800000" flipV="1">
            <a:off x="6489700" y="2077491"/>
            <a:ext cx="4876800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times/ hours of the day overall GMT 6/7/8pm works best but not sure if it’s the self-fulfilling prophecy based on current content scheduling. </a:t>
            </a:r>
            <a:endParaRPr kumimoji="0" lang="en-GB" altLang="en-US" b="1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962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4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 we go from here?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Key questions/ initiatives/experiments?</a:t>
            </a:r>
          </a:p>
          <a:p>
            <a:r>
              <a:rPr lang="en-GB" dirty="0" smtClean="0"/>
              <a:t>What information do you need on a regular basis?</a:t>
            </a:r>
          </a:p>
          <a:p>
            <a:r>
              <a:rPr lang="en-GB" dirty="0" smtClean="0"/>
              <a:t>What information would be helpful to you? </a:t>
            </a:r>
          </a:p>
          <a:p>
            <a:r>
              <a:rPr lang="en-GB" dirty="0" smtClean="0"/>
              <a:t>What’s the best format for doing so?  Meeting? Email? Print report? Fridge report – coming back?   </a:t>
            </a:r>
          </a:p>
        </p:txBody>
      </p:sp>
    </p:spTree>
    <p:extLst>
      <p:ext uri="{BB962C8B-B14F-4D97-AF65-F5344CB8AC3E}">
        <p14:creationId xmlns:p14="http://schemas.microsoft.com/office/powerpoint/2010/main" val="41856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Relationship between number of stories per day and traffic</a:t>
            </a:r>
          </a:p>
          <a:p>
            <a:r>
              <a:rPr lang="en-GB" dirty="0" smtClean="0"/>
              <a:t>Social content that works best</a:t>
            </a:r>
          </a:p>
          <a:p>
            <a:r>
              <a:rPr lang="en-GB" dirty="0" smtClean="0"/>
              <a:t>Internal website positioning – carousel</a:t>
            </a:r>
          </a:p>
          <a:p>
            <a:r>
              <a:rPr lang="en-GB" dirty="0" err="1" smtClean="0"/>
              <a:t>Outbrain</a:t>
            </a:r>
            <a:r>
              <a:rPr lang="en-GB" dirty="0" smtClean="0"/>
              <a:t> articles per month -  own articles, more money for subscriptions? ? </a:t>
            </a:r>
          </a:p>
          <a:p>
            <a:r>
              <a:rPr lang="en-GB" dirty="0" smtClean="0"/>
              <a:t>Average number of page views per stories – pagination? </a:t>
            </a:r>
          </a:p>
          <a:p>
            <a:r>
              <a:rPr lang="en-GB" dirty="0" smtClean="0"/>
              <a:t>Reporters &amp; editors- how many page views per week did your story get? Rowan</a:t>
            </a:r>
          </a:p>
          <a:p>
            <a:r>
              <a:rPr lang="en-GB" dirty="0" smtClean="0"/>
              <a:t>Events – thinking about topic areas/ subject areas – topic guides </a:t>
            </a:r>
          </a:p>
          <a:p>
            <a:r>
              <a:rPr lang="en-GB" dirty="0" smtClean="0"/>
              <a:t>Different subject doing splits – i.e. Mico joining </a:t>
            </a:r>
          </a:p>
          <a:p>
            <a:r>
              <a:rPr lang="en-GB" dirty="0" smtClean="0"/>
              <a:t>Are we bringing back fridge stats? </a:t>
            </a:r>
          </a:p>
          <a:p>
            <a:r>
              <a:rPr lang="en-GB" dirty="0" smtClean="0"/>
              <a:t> </a:t>
            </a:r>
            <a:r>
              <a:rPr lang="en-GB" dirty="0" err="1" smtClean="0"/>
              <a:t>Newstrade</a:t>
            </a:r>
            <a:r>
              <a:rPr lang="en-GB" dirty="0" smtClean="0"/>
              <a:t> LHC?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43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22852"/>
            <a:ext cx="10972800" cy="550331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Google does changing headline penalize SEO? Experiment?  Can we boost search traffic? </a:t>
            </a:r>
          </a:p>
          <a:p>
            <a:r>
              <a:rPr lang="en-GB" dirty="0" smtClean="0"/>
              <a:t>Cover voodoo</a:t>
            </a:r>
          </a:p>
          <a:p>
            <a:r>
              <a:rPr lang="en-GB" dirty="0" smtClean="0"/>
              <a:t>Search voodoo</a:t>
            </a:r>
          </a:p>
          <a:p>
            <a:r>
              <a:rPr lang="en-GB" dirty="0" smtClean="0"/>
              <a:t>Mobile/ video traffic changes/ patterns</a:t>
            </a:r>
          </a:p>
          <a:p>
            <a:r>
              <a:rPr lang="en-GB" dirty="0" smtClean="0"/>
              <a:t>Long term – digital first – what impact does that have?  </a:t>
            </a:r>
          </a:p>
          <a:p>
            <a:r>
              <a:rPr lang="en-GB" dirty="0" smtClean="0"/>
              <a:t>Analysis – new section in the magazine – 2 page in the story – engagement</a:t>
            </a:r>
          </a:p>
          <a:p>
            <a:r>
              <a:rPr lang="en-GB" dirty="0" smtClean="0"/>
              <a:t>How far did people read? Dwell time? Bounce rate? </a:t>
            </a:r>
          </a:p>
          <a:p>
            <a:r>
              <a:rPr lang="en-GB" dirty="0" smtClean="0"/>
              <a:t>Macro: Tech – online - traffic; Analysis – magazine, denser – engagement(time spent on page); </a:t>
            </a:r>
          </a:p>
          <a:p>
            <a:r>
              <a:rPr lang="en-GB" dirty="0" smtClean="0"/>
              <a:t>Logged in subscribers vs. registrations</a:t>
            </a:r>
          </a:p>
          <a:p>
            <a:r>
              <a:rPr lang="en-GB" dirty="0" smtClean="0"/>
              <a:t>Video – end of April </a:t>
            </a:r>
          </a:p>
          <a:p>
            <a:r>
              <a:rPr lang="en-GB" dirty="0" smtClean="0"/>
              <a:t>Niall  - news report -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0529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1362</Words>
  <Application>Microsoft Office PowerPoint</Application>
  <PresentationFormat>Widescreen</PresentationFormat>
  <Paragraphs>274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Lato</vt:lpstr>
      <vt:lpstr>Times New Roman</vt:lpstr>
      <vt:lpstr>1_Office Theme</vt:lpstr>
      <vt:lpstr>2_Office Theme</vt:lpstr>
      <vt:lpstr>Editorial heads update</vt:lpstr>
      <vt:lpstr>PowerPoint Presentation</vt:lpstr>
      <vt:lpstr>Portfolio Metrics</vt:lpstr>
      <vt:lpstr>Product Portfolio  -   w/c March 23rd – last week</vt:lpstr>
      <vt:lpstr>PowerPoint Presentation</vt:lpstr>
      <vt:lpstr>How we used to measure</vt:lpstr>
      <vt:lpstr>Product Portfolio – Volume of users</vt:lpstr>
      <vt:lpstr>I want to make a video channel to attract a younger audience.  How do I measure success? </vt:lpstr>
      <vt:lpstr>Video Views by Age</vt:lpstr>
      <vt:lpstr>We cut from 4 features to 3 features? What is the impact?</vt:lpstr>
      <vt:lpstr>Quantity of Features Behind the Barrier</vt:lpstr>
      <vt:lpstr>Barrier Subscriptions</vt:lpstr>
      <vt:lpstr>Where do we go from here? </vt:lpstr>
      <vt:lpstr>Barrier comparison Q1 vs Q2 2015 on the old site</vt:lpstr>
      <vt:lpstr>How does the volume of content we produce effect the web? </vt:lpstr>
      <vt:lpstr>Case Study: This week</vt:lpstr>
      <vt:lpstr>I wrote a story about Canada. Did my story do better in Canada?  Why don’t we write more stories about Canada? </vt:lpstr>
      <vt:lpstr>PowerPoint Presentation</vt:lpstr>
      <vt:lpstr>We’ve done readership surveys tracking how people read through the magazine.    Do more men or women read my article? </vt:lpstr>
      <vt:lpstr>PowerPoint Presentation</vt:lpstr>
      <vt:lpstr>PowerPoint Presentation</vt:lpstr>
      <vt:lpstr>I want to restructure the Opinion section.   How is the Opinion section doing? </vt:lpstr>
      <vt:lpstr>PowerPoint Presentation</vt:lpstr>
      <vt:lpstr>When is the best time to post barrier content to make people subscribe? </vt:lpstr>
      <vt:lpstr>PowerPoint Presentation</vt:lpstr>
      <vt:lpstr>Where do we go from here? </vt:lpstr>
      <vt:lpstr>More questions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 of Year Review 2015</dc:title>
  <dc:creator>Karman, Kimberly (RBI-UK)</dc:creator>
  <cp:lastModifiedBy>Karman, Kimberly (RBI-UK)</cp:lastModifiedBy>
  <cp:revision>75</cp:revision>
  <dcterms:created xsi:type="dcterms:W3CDTF">2016-01-20T16:47:49Z</dcterms:created>
  <dcterms:modified xsi:type="dcterms:W3CDTF">2016-04-05T10:29:10Z</dcterms:modified>
</cp:coreProperties>
</file>