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3" r:id="rId4"/>
    <p:sldId id="261" r:id="rId5"/>
    <p:sldId id="262" r:id="rId6"/>
    <p:sldId id="264" r:id="rId7"/>
    <p:sldId id="265" r:id="rId8"/>
    <p:sldId id="270" r:id="rId9"/>
    <p:sldId id="266" r:id="rId10"/>
    <p:sldId id="269" r:id="rId11"/>
    <p:sldId id="267" r:id="rId12"/>
    <p:sldId id="268" r:id="rId13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65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GROWTH%20Strategy\GameChangers\GameChangers%20-Data%20file%20%20KK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GROWTH%20Strategy\GameChangers\GameChangers%20-Data%20file%20%20KK%20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GROWTH%20Strategy\GameChangers\GameChangers%20-Data%20file%20%20KK%20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GROWTH%20Strategy\GameChangers\GameChangers%20-Data%20file%20%20KK%20analysi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GROWTH%20Strategy\GameChangers\GameChangers%20-Data%20file%20%20KK%20analysi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b2b.regn.net\RBI-UK\ByName\Depts\NEWSCIENTIST\NS\Marketing\2016%20Subscriptions\Reporting\GROWTH%20Strategy\GameChangers\GameChangers%20-Data%20file%20%20KK%20analysi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r>
              <a:rPr lang="en-GB">
                <a:latin typeface="Lato" panose="020F0502020204030203" pitchFamily="34" charset="0"/>
              </a:rPr>
              <a:t>Audience</a:t>
            </a:r>
            <a:r>
              <a:rPr lang="en-GB" baseline="0">
                <a:latin typeface="Lato" panose="020F0502020204030203" pitchFamily="34" charset="0"/>
              </a:rPr>
              <a:t>s by Geography</a:t>
            </a:r>
            <a:endParaRPr lang="en-GB">
              <a:latin typeface="Lato" panose="020F0502020204030203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'ANALYSIS '!$A$37</c:f>
              <c:strCache>
                <c:ptCount val="1"/>
                <c:pt idx="0">
                  <c:v>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'!$B$36:$G$36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 Users MAY</c:v>
                </c:pt>
                <c:pt idx="3">
                  <c:v>Subscriptions MAY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'!$B$37:$G$37</c:f>
              <c:numCache>
                <c:formatCode>0%</c:formatCode>
                <c:ptCount val="6"/>
                <c:pt idx="0">
                  <c:v>0.43888888888888888</c:v>
                </c:pt>
                <c:pt idx="1">
                  <c:v>0.26559356136820927</c:v>
                </c:pt>
                <c:pt idx="2">
                  <c:v>0.20230387127943586</c:v>
                </c:pt>
                <c:pt idx="3">
                  <c:v>0.39653465346534655</c:v>
                </c:pt>
                <c:pt idx="4">
                  <c:v>0.2867537621961303</c:v>
                </c:pt>
                <c:pt idx="5">
                  <c:v>0.26579687899718596</c:v>
                </c:pt>
              </c:numCache>
            </c:numRef>
          </c:val>
        </c:ser>
        <c:ser>
          <c:idx val="1"/>
          <c:order val="1"/>
          <c:tx>
            <c:strRef>
              <c:f>'ANALYSIS '!$A$38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'!$B$36:$G$36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 Users MAY</c:v>
                </c:pt>
                <c:pt idx="3">
                  <c:v>Subscriptions MAY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'!$B$38:$G$38</c:f>
              <c:numCache>
                <c:formatCode>0%</c:formatCode>
                <c:ptCount val="6"/>
                <c:pt idx="0">
                  <c:v>8.5185185185185183E-2</c:v>
                </c:pt>
                <c:pt idx="1">
                  <c:v>0.13883299798792756</c:v>
                </c:pt>
                <c:pt idx="2">
                  <c:v>0.43262050575064059</c:v>
                </c:pt>
                <c:pt idx="3">
                  <c:v>0.21831683168316832</c:v>
                </c:pt>
                <c:pt idx="4">
                  <c:v>0.22523565404332727</c:v>
                </c:pt>
                <c:pt idx="5">
                  <c:v>0.25159887439242773</c:v>
                </c:pt>
              </c:numCache>
            </c:numRef>
          </c:val>
        </c:ser>
        <c:ser>
          <c:idx val="2"/>
          <c:order val="2"/>
          <c:tx>
            <c:strRef>
              <c:f>'ANALYSIS '!$A$39</c:f>
              <c:strCache>
                <c:ptCount val="1"/>
                <c:pt idx="0">
                  <c:v>AU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'!$B$36:$G$36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 Users MAY</c:v>
                </c:pt>
                <c:pt idx="3">
                  <c:v>Subscriptions MAY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'!$B$39:$G$39</c:f>
              <c:numCache>
                <c:formatCode>0%</c:formatCode>
                <c:ptCount val="6"/>
                <c:pt idx="0">
                  <c:v>0.10555555555555556</c:v>
                </c:pt>
                <c:pt idx="1">
                  <c:v>8.4507042253521125E-2</c:v>
                </c:pt>
                <c:pt idx="2">
                  <c:v>5.8962496181603583E-2</c:v>
                </c:pt>
                <c:pt idx="3">
                  <c:v>0.14554455445544554</c:v>
                </c:pt>
                <c:pt idx="4">
                  <c:v>8.1362659169836288E-2</c:v>
                </c:pt>
                <c:pt idx="5">
                  <c:v>7.6234331030954214E-2</c:v>
                </c:pt>
              </c:numCache>
            </c:numRef>
          </c:val>
        </c:ser>
        <c:ser>
          <c:idx val="3"/>
          <c:order val="3"/>
          <c:tx>
            <c:strRef>
              <c:f>'ANALYSIS '!$A$40</c:f>
              <c:strCache>
                <c:ptCount val="1"/>
                <c:pt idx="0">
                  <c:v>CAN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'!$B$36:$G$36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 Users MAY</c:v>
                </c:pt>
                <c:pt idx="3">
                  <c:v>Subscriptions MAY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'!$B$40:$G$40</c:f>
              <c:numCache>
                <c:formatCode>0%</c:formatCode>
                <c:ptCount val="6"/>
                <c:pt idx="0">
                  <c:v>4.6296296296296294E-2</c:v>
                </c:pt>
                <c:pt idx="1">
                  <c:v>5.030181086519115E-2</c:v>
                </c:pt>
                <c:pt idx="2">
                  <c:v>4.6772289816481995E-2</c:v>
                </c:pt>
                <c:pt idx="3">
                  <c:v>4.6039603960396039E-2</c:v>
                </c:pt>
                <c:pt idx="4">
                  <c:v>3.6050934347610385E-2</c:v>
                </c:pt>
                <c:pt idx="5">
                  <c:v>4.4640573036582247E-2</c:v>
                </c:pt>
              </c:numCache>
            </c:numRef>
          </c:val>
        </c:ser>
        <c:ser>
          <c:idx val="4"/>
          <c:order val="4"/>
          <c:tx>
            <c:strRef>
              <c:f>'ANALYSIS '!$A$41</c:f>
              <c:strCache>
                <c:ptCount val="1"/>
                <c:pt idx="0">
                  <c:v>NZ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'!$B$36:$G$36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 Users MAY</c:v>
                </c:pt>
                <c:pt idx="3">
                  <c:v>Subscriptions MAY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'!$B$41:$G$41</c:f>
              <c:numCache>
                <c:formatCode>0%</c:formatCode>
                <c:ptCount val="6"/>
                <c:pt idx="0">
                  <c:v>2.0370370370370372E-2</c:v>
                </c:pt>
                <c:pt idx="1">
                  <c:v>1.2072434607645875E-2</c:v>
                </c:pt>
                <c:pt idx="2">
                  <c:v>1.2268446372930094E-2</c:v>
                </c:pt>
                <c:pt idx="3">
                  <c:v>2.0792079207920793E-2</c:v>
                </c:pt>
                <c:pt idx="4">
                  <c:v>1.5710269555151316E-2</c:v>
                </c:pt>
                <c:pt idx="5">
                  <c:v>1.2023535431056536E-2</c:v>
                </c:pt>
              </c:numCache>
            </c:numRef>
          </c:val>
        </c:ser>
        <c:ser>
          <c:idx val="5"/>
          <c:order val="5"/>
          <c:tx>
            <c:strRef>
              <c:f>'ANALYSIS '!$A$42</c:f>
              <c:strCache>
                <c:ptCount val="1"/>
                <c:pt idx="0">
                  <c:v>India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'!$B$36:$G$36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 Users MAY</c:v>
                </c:pt>
                <c:pt idx="3">
                  <c:v>Subscriptions MAY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'!$B$42:$G$42</c:f>
              <c:numCache>
                <c:formatCode>0%</c:formatCode>
                <c:ptCount val="6"/>
                <c:pt idx="0">
                  <c:v>2.0370370370370372E-2</c:v>
                </c:pt>
                <c:pt idx="1">
                  <c:v>4.4265593561368208E-2</c:v>
                </c:pt>
                <c:pt idx="2">
                  <c:v>2.2278777669010683E-2</c:v>
                </c:pt>
                <c:pt idx="3">
                  <c:v>7.4257425742574254E-3</c:v>
                </c:pt>
                <c:pt idx="4">
                  <c:v>3.5885563089135111E-2</c:v>
                </c:pt>
                <c:pt idx="5">
                  <c:v>2.8651829112304936E-2</c:v>
                </c:pt>
              </c:numCache>
            </c:numRef>
          </c:val>
        </c:ser>
        <c:ser>
          <c:idx val="6"/>
          <c:order val="6"/>
          <c:tx>
            <c:strRef>
              <c:f>'ANALYSIS '!$A$43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'!$B$36:$G$36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 Users MAY</c:v>
                </c:pt>
                <c:pt idx="3">
                  <c:v>Subscriptions MAY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'!$B$43:$G$43</c:f>
              <c:numCache>
                <c:formatCode>0%</c:formatCode>
                <c:ptCount val="6"/>
                <c:pt idx="0">
                  <c:v>0.28333333333333333</c:v>
                </c:pt>
                <c:pt idx="1">
                  <c:v>0.40442655935613681</c:v>
                </c:pt>
                <c:pt idx="2">
                  <c:v>0.22479361292989722</c:v>
                </c:pt>
                <c:pt idx="3">
                  <c:v>0.16534653465346535</c:v>
                </c:pt>
                <c:pt idx="4">
                  <c:v>0.31900115759880932</c:v>
                </c:pt>
                <c:pt idx="5">
                  <c:v>0.32105397799948837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617600"/>
        <c:axId val="425615640"/>
      </c:barChart>
      <c:catAx>
        <c:axId val="425617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25615640"/>
        <c:crosses val="autoZero"/>
        <c:auto val="1"/>
        <c:lblAlgn val="ctr"/>
        <c:lblOffset val="100"/>
        <c:noMultiLvlLbl val="0"/>
      </c:catAx>
      <c:valAx>
        <c:axId val="425615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2561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r>
              <a:rPr lang="en-GB" sz="1400">
                <a:latin typeface="Lato" panose="020F0502020204030203" pitchFamily="34" charset="0"/>
              </a:rPr>
              <a:t>Audience Index Gender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'ANALYSIS '!$A$48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'!$B$47:$G$47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'!$B$48:$G$48</c:f>
              <c:numCache>
                <c:formatCode>0%</c:formatCode>
                <c:ptCount val="6"/>
                <c:pt idx="0">
                  <c:v>0.71666666666666667</c:v>
                </c:pt>
                <c:pt idx="1">
                  <c:v>0.67002012072434602</c:v>
                </c:pt>
                <c:pt idx="2">
                  <c:v>0.46558278864430208</c:v>
                </c:pt>
                <c:pt idx="3">
                  <c:v>0.43811881188118812</c:v>
                </c:pt>
                <c:pt idx="4">
                  <c:v>0.42913841574334383</c:v>
                </c:pt>
                <c:pt idx="5">
                  <c:v>0.52801227935533379</c:v>
                </c:pt>
              </c:numCache>
            </c:numRef>
          </c:val>
        </c:ser>
        <c:ser>
          <c:idx val="1"/>
          <c:order val="1"/>
          <c:tx>
            <c:strRef>
              <c:f>'ANALYSIS '!$A$49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'!$B$47:$G$47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'!$B$49:$G$49</c:f>
              <c:numCache>
                <c:formatCode>0%</c:formatCode>
                <c:ptCount val="6"/>
                <c:pt idx="0">
                  <c:v>0.13518518518518519</c:v>
                </c:pt>
                <c:pt idx="1">
                  <c:v>0.10865191146881288</c:v>
                </c:pt>
                <c:pt idx="2">
                  <c:v>0.20004575620258636</c:v>
                </c:pt>
                <c:pt idx="3">
                  <c:v>0.25</c:v>
                </c:pt>
                <c:pt idx="4">
                  <c:v>0.26806680998842403</c:v>
                </c:pt>
                <c:pt idx="5">
                  <c:v>0.12100281401893068</c:v>
                </c:pt>
              </c:numCache>
            </c:numRef>
          </c:val>
        </c:ser>
        <c:ser>
          <c:idx val="2"/>
          <c:order val="2"/>
          <c:tx>
            <c:strRef>
              <c:f>'ANALYSIS '!$A$50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'!$B$47:$G$47</c:f>
              <c:strCache>
                <c:ptCount val="6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  <c:pt idx="5">
                  <c:v>GAMECHANGERS MAY</c:v>
                </c:pt>
              </c:strCache>
            </c:strRef>
          </c:cat>
          <c:val>
            <c:numRef>
              <c:f>'ANALYSIS '!$B$50:$G$50</c:f>
              <c:numCache>
                <c:formatCode>0%</c:formatCode>
                <c:ptCount val="6"/>
                <c:pt idx="0">
                  <c:v>0.14814814814814814</c:v>
                </c:pt>
                <c:pt idx="1">
                  <c:v>0.22132796780684105</c:v>
                </c:pt>
                <c:pt idx="2">
                  <c:v>0.33437145515311156</c:v>
                </c:pt>
                <c:pt idx="3">
                  <c:v>0.31188118811881188</c:v>
                </c:pt>
                <c:pt idx="4">
                  <c:v>0.3027947742682322</c:v>
                </c:pt>
                <c:pt idx="5">
                  <c:v>0.3509849066257355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278120"/>
        <c:axId val="426278512"/>
      </c:barChart>
      <c:catAx>
        <c:axId val="426278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26278512"/>
        <c:crosses val="autoZero"/>
        <c:auto val="1"/>
        <c:lblAlgn val="ctr"/>
        <c:lblOffset val="100"/>
        <c:noMultiLvlLbl val="0"/>
      </c:catAx>
      <c:valAx>
        <c:axId val="426278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2627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r>
              <a:rPr lang="en-GB" sz="1600">
                <a:latin typeface="Lato" panose="020F0502020204030203" pitchFamily="34" charset="0"/>
              </a:rPr>
              <a:t>Audience Index Age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'ANALYSIS '!$A$53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'!$B$52:$F$52</c:f>
              <c:strCache>
                <c:ptCount val="5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</c:strCache>
            </c:strRef>
          </c:cat>
          <c:val>
            <c:numRef>
              <c:f>'ANALYSIS '!$B$53:$F$53</c:f>
              <c:numCache>
                <c:formatCode>0%</c:formatCode>
                <c:ptCount val="5"/>
                <c:pt idx="0">
                  <c:v>0</c:v>
                </c:pt>
                <c:pt idx="1">
                  <c:v>4.2253521126760563E-2</c:v>
                </c:pt>
                <c:pt idx="2">
                  <c:v>8.9442272688892169E-2</c:v>
                </c:pt>
                <c:pt idx="3">
                  <c:v>5.6930693069306933E-2</c:v>
                </c:pt>
                <c:pt idx="4">
                  <c:v>0.11377542583099057</c:v>
                </c:pt>
              </c:numCache>
            </c:numRef>
          </c:val>
        </c:ser>
        <c:ser>
          <c:idx val="1"/>
          <c:order val="1"/>
          <c:tx>
            <c:strRef>
              <c:f>'ANALYSIS '!$A$54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'!$B$52:$F$52</c:f>
              <c:strCache>
                <c:ptCount val="5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</c:strCache>
            </c:strRef>
          </c:cat>
          <c:val>
            <c:numRef>
              <c:f>'ANALYSIS '!$B$54:$F$54</c:f>
              <c:numCache>
                <c:formatCode>0%</c:formatCode>
                <c:ptCount val="5"/>
                <c:pt idx="0">
                  <c:v>2.9629629629629631E-2</c:v>
                </c:pt>
                <c:pt idx="1">
                  <c:v>0.27565392354124746</c:v>
                </c:pt>
                <c:pt idx="2">
                  <c:v>0.17598811578178422</c:v>
                </c:pt>
                <c:pt idx="3">
                  <c:v>0.15049504950495049</c:v>
                </c:pt>
                <c:pt idx="4">
                  <c:v>0.19646105506862907</c:v>
                </c:pt>
              </c:numCache>
            </c:numRef>
          </c:val>
        </c:ser>
        <c:ser>
          <c:idx val="2"/>
          <c:order val="2"/>
          <c:tx>
            <c:strRef>
              <c:f>'ANALYSIS '!$A$55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'!$B$52:$F$52</c:f>
              <c:strCache>
                <c:ptCount val="5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</c:strCache>
            </c:strRef>
          </c:cat>
          <c:val>
            <c:numRef>
              <c:f>'ANALYSIS '!$B$55:$F$55</c:f>
              <c:numCache>
                <c:formatCode>0%</c:formatCode>
                <c:ptCount val="5"/>
                <c:pt idx="0">
                  <c:v>2.5925925925925925E-2</c:v>
                </c:pt>
                <c:pt idx="1">
                  <c:v>0.19315895372233399</c:v>
                </c:pt>
                <c:pt idx="2">
                  <c:v>0.14069825721028151</c:v>
                </c:pt>
                <c:pt idx="3">
                  <c:v>0.13762376237623763</c:v>
                </c:pt>
                <c:pt idx="4">
                  <c:v>0.12270547378865553</c:v>
                </c:pt>
              </c:numCache>
            </c:numRef>
          </c:val>
        </c:ser>
        <c:ser>
          <c:idx val="3"/>
          <c:order val="3"/>
          <c:tx>
            <c:strRef>
              <c:f>'ANALYSIS '!$A$56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'!$B$52:$F$52</c:f>
              <c:strCache>
                <c:ptCount val="5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</c:strCache>
            </c:strRef>
          </c:cat>
          <c:val>
            <c:numRef>
              <c:f>'ANALYSIS '!$B$56:$F$56</c:f>
              <c:numCache>
                <c:formatCode>0%</c:formatCode>
                <c:ptCount val="5"/>
                <c:pt idx="0">
                  <c:v>2.5925925925925925E-2</c:v>
                </c:pt>
                <c:pt idx="1">
                  <c:v>0.16096579476861167</c:v>
                </c:pt>
                <c:pt idx="2">
                  <c:v>0.10488266710116123</c:v>
                </c:pt>
                <c:pt idx="3">
                  <c:v>0.12574257425742574</c:v>
                </c:pt>
                <c:pt idx="4">
                  <c:v>0.1041838928394245</c:v>
                </c:pt>
              </c:numCache>
            </c:numRef>
          </c:val>
        </c:ser>
        <c:ser>
          <c:idx val="4"/>
          <c:order val="4"/>
          <c:tx>
            <c:strRef>
              <c:f>'ANALYSIS '!$A$57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'!$B$52:$F$52</c:f>
              <c:strCache>
                <c:ptCount val="5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</c:strCache>
            </c:strRef>
          </c:cat>
          <c:val>
            <c:numRef>
              <c:f>'ANALYSIS '!$B$57:$F$57</c:f>
              <c:numCache>
                <c:formatCode>0%</c:formatCode>
                <c:ptCount val="5"/>
                <c:pt idx="0">
                  <c:v>0</c:v>
                </c:pt>
                <c:pt idx="1">
                  <c:v>9.8591549295774641E-2</c:v>
                </c:pt>
                <c:pt idx="2">
                  <c:v>8.1392331291432668E-2</c:v>
                </c:pt>
                <c:pt idx="3">
                  <c:v>0.11386138613861387</c:v>
                </c:pt>
                <c:pt idx="4">
                  <c:v>8.4008599305440718E-2</c:v>
                </c:pt>
              </c:numCache>
            </c:numRef>
          </c:val>
        </c:ser>
        <c:ser>
          <c:idx val="5"/>
          <c:order val="5"/>
          <c:tx>
            <c:strRef>
              <c:f>'ANALYSIS '!$A$58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'!$B$52:$F$52</c:f>
              <c:strCache>
                <c:ptCount val="5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</c:strCache>
            </c:strRef>
          </c:cat>
          <c:val>
            <c:numRef>
              <c:f>'ANALYSIS '!$B$58:$F$58</c:f>
              <c:numCache>
                <c:formatCode>0%</c:formatCode>
                <c:ptCount val="5"/>
                <c:pt idx="0">
                  <c:v>0</c:v>
                </c:pt>
                <c:pt idx="1">
                  <c:v>8.4507042253521125E-2</c:v>
                </c:pt>
                <c:pt idx="2">
                  <c:v>5.5465451872195592E-2</c:v>
                </c:pt>
                <c:pt idx="3">
                  <c:v>9.3069306930693069E-2</c:v>
                </c:pt>
                <c:pt idx="4">
                  <c:v>5.9864395568050274E-2</c:v>
                </c:pt>
              </c:numCache>
            </c:numRef>
          </c:val>
        </c:ser>
        <c:ser>
          <c:idx val="6"/>
          <c:order val="6"/>
          <c:tx>
            <c:strRef>
              <c:f>'ANALYSIS '!$A$59</c:f>
              <c:strCache>
                <c:ptCount val="1"/>
                <c:pt idx="0">
                  <c:v>Unknown 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'!$B$52:$F$52</c:f>
              <c:strCache>
                <c:ptCount val="5"/>
                <c:pt idx="0">
                  <c:v>Energy Downloads</c:v>
                </c:pt>
                <c:pt idx="1">
                  <c:v>Automation Downloads</c:v>
                </c:pt>
                <c:pt idx="2">
                  <c:v>Website</c:v>
                </c:pt>
                <c:pt idx="3">
                  <c:v>Subscriptions</c:v>
                </c:pt>
                <c:pt idx="4">
                  <c:v>Registrations May</c:v>
                </c:pt>
              </c:strCache>
            </c:strRef>
          </c:cat>
          <c:val>
            <c:numRef>
              <c:f>'ANALYSIS '!$B$59:$F$59</c:f>
              <c:numCache>
                <c:formatCode>0%</c:formatCode>
                <c:ptCount val="5"/>
                <c:pt idx="0">
                  <c:v>0.91851851851851851</c:v>
                </c:pt>
                <c:pt idx="1">
                  <c:v>0.14486921529175056</c:v>
                </c:pt>
                <c:pt idx="2">
                  <c:v>0.35213090405425262</c:v>
                </c:pt>
                <c:pt idx="3">
                  <c:v>0.32227722772277234</c:v>
                </c:pt>
                <c:pt idx="4">
                  <c:v>0.31900115759880943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4416672"/>
        <c:axId val="544206832"/>
      </c:barChart>
      <c:catAx>
        <c:axId val="544416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544206832"/>
        <c:crosses val="autoZero"/>
        <c:auto val="1"/>
        <c:lblAlgn val="ctr"/>
        <c:lblOffset val="100"/>
        <c:noMultiLvlLbl val="0"/>
      </c:catAx>
      <c:valAx>
        <c:axId val="544206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41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Company Size %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'ANALYSIS '!$F$61</c:f>
              <c:strCache>
                <c:ptCount val="1"/>
                <c:pt idx="0">
                  <c:v>Energy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'ANALYSIS '!$E$62:$E$72</c:f>
              <c:strCache>
                <c:ptCount val="11"/>
                <c:pt idx="0">
                  <c:v>01-19</c:v>
                </c:pt>
                <c:pt idx="1">
                  <c:v>20-49</c:v>
                </c:pt>
                <c:pt idx="2">
                  <c:v>50-99</c:v>
                </c:pt>
                <c:pt idx="3">
                  <c:v>100-249</c:v>
                </c:pt>
                <c:pt idx="4">
                  <c:v>250-499</c:v>
                </c:pt>
                <c:pt idx="5">
                  <c:v>500-999</c:v>
                </c:pt>
                <c:pt idx="6">
                  <c:v>1000-4999</c:v>
                </c:pt>
                <c:pt idx="7">
                  <c:v>5000-9999</c:v>
                </c:pt>
                <c:pt idx="8">
                  <c:v>10000-49999</c:v>
                </c:pt>
                <c:pt idx="9">
                  <c:v>50000-99999</c:v>
                </c:pt>
                <c:pt idx="10">
                  <c:v>100000+</c:v>
                </c:pt>
              </c:strCache>
            </c:strRef>
          </c:cat>
          <c:val>
            <c:numRef>
              <c:f>'ANALYSIS '!$F$62:$F$72</c:f>
              <c:numCache>
                <c:formatCode>0%</c:formatCode>
                <c:ptCount val="11"/>
                <c:pt idx="0">
                  <c:v>0.48333333333333334</c:v>
                </c:pt>
                <c:pt idx="1">
                  <c:v>4.2592592592592592E-2</c:v>
                </c:pt>
                <c:pt idx="2">
                  <c:v>4.0740740740740744E-2</c:v>
                </c:pt>
                <c:pt idx="3">
                  <c:v>6.851851851851852E-2</c:v>
                </c:pt>
                <c:pt idx="4">
                  <c:v>3.3333333333333333E-2</c:v>
                </c:pt>
                <c:pt idx="5">
                  <c:v>4.0740740740740744E-2</c:v>
                </c:pt>
                <c:pt idx="6">
                  <c:v>9.4444444444444442E-2</c:v>
                </c:pt>
                <c:pt idx="7">
                  <c:v>7.7777777777777779E-2</c:v>
                </c:pt>
                <c:pt idx="8">
                  <c:v>6.6666666666666666E-2</c:v>
                </c:pt>
                <c:pt idx="9">
                  <c:v>1.8518518518518517E-2</c:v>
                </c:pt>
                <c:pt idx="10">
                  <c:v>3.3333333333333333E-2</c:v>
                </c:pt>
              </c:numCache>
            </c:numRef>
          </c:val>
        </c:ser>
        <c:ser>
          <c:idx val="1"/>
          <c:order val="1"/>
          <c:tx>
            <c:strRef>
              <c:f>'ANALYSIS '!$G$61</c:f>
              <c:strCache>
                <c:ptCount val="1"/>
                <c:pt idx="0">
                  <c:v>Automation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'ANALYSIS '!$E$62:$E$72</c:f>
              <c:strCache>
                <c:ptCount val="11"/>
                <c:pt idx="0">
                  <c:v>01-19</c:v>
                </c:pt>
                <c:pt idx="1">
                  <c:v>20-49</c:v>
                </c:pt>
                <c:pt idx="2">
                  <c:v>50-99</c:v>
                </c:pt>
                <c:pt idx="3">
                  <c:v>100-249</c:v>
                </c:pt>
                <c:pt idx="4">
                  <c:v>250-499</c:v>
                </c:pt>
                <c:pt idx="5">
                  <c:v>500-999</c:v>
                </c:pt>
                <c:pt idx="6">
                  <c:v>1000-4999</c:v>
                </c:pt>
                <c:pt idx="7">
                  <c:v>5000-9999</c:v>
                </c:pt>
                <c:pt idx="8">
                  <c:v>10000-49999</c:v>
                </c:pt>
                <c:pt idx="9">
                  <c:v>50000-99999</c:v>
                </c:pt>
                <c:pt idx="10">
                  <c:v>100000+</c:v>
                </c:pt>
              </c:strCache>
            </c:strRef>
          </c:cat>
          <c:val>
            <c:numRef>
              <c:f>'ANALYSIS '!$G$62:$G$72</c:f>
              <c:numCache>
                <c:formatCode>0%</c:formatCode>
                <c:ptCount val="11"/>
                <c:pt idx="0">
                  <c:v>0.34808853118712274</c:v>
                </c:pt>
                <c:pt idx="1">
                  <c:v>8.8531187122736416E-2</c:v>
                </c:pt>
                <c:pt idx="2">
                  <c:v>3.2193158953722337E-2</c:v>
                </c:pt>
                <c:pt idx="3">
                  <c:v>6.2374245472837021E-2</c:v>
                </c:pt>
                <c:pt idx="4">
                  <c:v>7.0422535211267609E-2</c:v>
                </c:pt>
                <c:pt idx="5">
                  <c:v>6.4386317907444673E-2</c:v>
                </c:pt>
                <c:pt idx="6">
                  <c:v>8.651911468812877E-2</c:v>
                </c:pt>
                <c:pt idx="7">
                  <c:v>8.249496981891348E-2</c:v>
                </c:pt>
                <c:pt idx="8">
                  <c:v>8.4507042253521125E-2</c:v>
                </c:pt>
                <c:pt idx="9">
                  <c:v>2.4144869215291749E-2</c:v>
                </c:pt>
                <c:pt idx="10">
                  <c:v>5.4325955734406441E-2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3755096"/>
        <c:axId val="543754704"/>
      </c:barChart>
      <c:catAx>
        <c:axId val="54375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543754704"/>
        <c:crosses val="autoZero"/>
        <c:auto val="1"/>
        <c:lblAlgn val="ctr"/>
        <c:lblOffset val="100"/>
        <c:noMultiLvlLbl val="0"/>
      </c:catAx>
      <c:valAx>
        <c:axId val="54375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54375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r>
              <a:rPr lang="en-GB" sz="1600">
                <a:latin typeface="Lato" panose="020F0502020204030203" pitchFamily="34" charset="0"/>
              </a:rPr>
              <a:t>Company Sector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'ANALYSIS '!$B$75</c:f>
              <c:strCache>
                <c:ptCount val="1"/>
                <c:pt idx="0">
                  <c:v>Energy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'!$A$76:$A$83</c:f>
              <c:strCache>
                <c:ptCount val="8"/>
                <c:pt idx="0">
                  <c:v>Services</c:v>
                </c:pt>
                <c:pt idx="1">
                  <c:v>Volunteer/ Charity/ NonProfit</c:v>
                </c:pt>
                <c:pt idx="2">
                  <c:v>Private</c:v>
                </c:pt>
                <c:pt idx="3">
                  <c:v>Industry/ Manufacturing</c:v>
                </c:pt>
                <c:pt idx="4">
                  <c:v>Government</c:v>
                </c:pt>
                <c:pt idx="5">
                  <c:v>Healthcare</c:v>
                </c:pt>
                <c:pt idx="6">
                  <c:v>Education</c:v>
                </c:pt>
                <c:pt idx="7">
                  <c:v>Other</c:v>
                </c:pt>
              </c:strCache>
            </c:strRef>
          </c:cat>
          <c:val>
            <c:numRef>
              <c:f>'ANALYSIS '!$B$76:$B$83</c:f>
              <c:numCache>
                <c:formatCode>General</c:formatCode>
                <c:ptCount val="8"/>
                <c:pt idx="0">
                  <c:v>76</c:v>
                </c:pt>
                <c:pt idx="1">
                  <c:v>30</c:v>
                </c:pt>
                <c:pt idx="2">
                  <c:v>76</c:v>
                </c:pt>
                <c:pt idx="3">
                  <c:v>121</c:v>
                </c:pt>
                <c:pt idx="4">
                  <c:v>27</c:v>
                </c:pt>
                <c:pt idx="5">
                  <c:v>24</c:v>
                </c:pt>
                <c:pt idx="6">
                  <c:v>88</c:v>
                </c:pt>
                <c:pt idx="7">
                  <c:v>98</c:v>
                </c:pt>
              </c:numCache>
            </c:numRef>
          </c:val>
        </c:ser>
        <c:ser>
          <c:idx val="1"/>
          <c:order val="1"/>
          <c:tx>
            <c:strRef>
              <c:f>'ANALYSIS '!$C$75</c:f>
              <c:strCache>
                <c:ptCount val="1"/>
                <c:pt idx="0">
                  <c:v>Automation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'!$A$76:$A$83</c:f>
              <c:strCache>
                <c:ptCount val="8"/>
                <c:pt idx="0">
                  <c:v>Services</c:v>
                </c:pt>
                <c:pt idx="1">
                  <c:v>Volunteer/ Charity/ NonProfit</c:v>
                </c:pt>
                <c:pt idx="2">
                  <c:v>Private</c:v>
                </c:pt>
                <c:pt idx="3">
                  <c:v>Industry/ Manufacturing</c:v>
                </c:pt>
                <c:pt idx="4">
                  <c:v>Government</c:v>
                </c:pt>
                <c:pt idx="5">
                  <c:v>Healthcare</c:v>
                </c:pt>
                <c:pt idx="6">
                  <c:v>Education</c:v>
                </c:pt>
                <c:pt idx="7">
                  <c:v>Other</c:v>
                </c:pt>
              </c:strCache>
            </c:strRef>
          </c:cat>
          <c:val>
            <c:numRef>
              <c:f>'ANALYSIS '!$C$76:$C$83</c:f>
              <c:numCache>
                <c:formatCode>General</c:formatCode>
                <c:ptCount val="8"/>
                <c:pt idx="0">
                  <c:v>114</c:v>
                </c:pt>
                <c:pt idx="1">
                  <c:v>22</c:v>
                </c:pt>
                <c:pt idx="2">
                  <c:v>57</c:v>
                </c:pt>
                <c:pt idx="3">
                  <c:v>86</c:v>
                </c:pt>
                <c:pt idx="4">
                  <c:v>33</c:v>
                </c:pt>
                <c:pt idx="5">
                  <c:v>19</c:v>
                </c:pt>
                <c:pt idx="6">
                  <c:v>75</c:v>
                </c:pt>
                <c:pt idx="7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246288"/>
        <c:axId val="537259576"/>
      </c:barChart>
      <c:catAx>
        <c:axId val="20324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537259576"/>
        <c:crosses val="autoZero"/>
        <c:auto val="1"/>
        <c:lblAlgn val="ctr"/>
        <c:lblOffset val="100"/>
        <c:noMultiLvlLbl val="0"/>
      </c:catAx>
      <c:valAx>
        <c:axId val="53725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20324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/>
              <a:t>Job Function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'ANALYSIS '!$B$86</c:f>
              <c:strCache>
                <c:ptCount val="1"/>
                <c:pt idx="0">
                  <c:v>Energy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'!$A$87:$A$94</c:f>
              <c:strCache>
                <c:ptCount val="8"/>
                <c:pt idx="0">
                  <c:v>Retired</c:v>
                </c:pt>
                <c:pt idx="1">
                  <c:v>C-Level</c:v>
                </c:pt>
                <c:pt idx="2">
                  <c:v>Director</c:v>
                </c:pt>
                <c:pt idx="3">
                  <c:v>Manager</c:v>
                </c:pt>
                <c:pt idx="4">
                  <c:v>Consultant</c:v>
                </c:pt>
                <c:pt idx="5">
                  <c:v>Engineer </c:v>
                </c:pt>
                <c:pt idx="6">
                  <c:v>Teacher</c:v>
                </c:pt>
                <c:pt idx="7">
                  <c:v>Other</c:v>
                </c:pt>
              </c:strCache>
            </c:strRef>
          </c:cat>
          <c:val>
            <c:numRef>
              <c:f>'ANALYSIS '!$B$87:$B$94</c:f>
              <c:numCache>
                <c:formatCode>General</c:formatCode>
                <c:ptCount val="8"/>
                <c:pt idx="0">
                  <c:v>20</c:v>
                </c:pt>
                <c:pt idx="1">
                  <c:v>22</c:v>
                </c:pt>
                <c:pt idx="2">
                  <c:v>29</c:v>
                </c:pt>
                <c:pt idx="3">
                  <c:v>38</c:v>
                </c:pt>
                <c:pt idx="4">
                  <c:v>22</c:v>
                </c:pt>
                <c:pt idx="5">
                  <c:v>14</c:v>
                </c:pt>
                <c:pt idx="6">
                  <c:v>19</c:v>
                </c:pt>
                <c:pt idx="7">
                  <c:v>376</c:v>
                </c:pt>
              </c:numCache>
            </c:numRef>
          </c:val>
        </c:ser>
        <c:ser>
          <c:idx val="1"/>
          <c:order val="1"/>
          <c:tx>
            <c:strRef>
              <c:f>'ANALYSIS '!$C$86</c:f>
              <c:strCache>
                <c:ptCount val="1"/>
                <c:pt idx="0">
                  <c:v>Automation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'!$A$87:$A$94</c:f>
              <c:strCache>
                <c:ptCount val="8"/>
                <c:pt idx="0">
                  <c:v>Retired</c:v>
                </c:pt>
                <c:pt idx="1">
                  <c:v>C-Level</c:v>
                </c:pt>
                <c:pt idx="2">
                  <c:v>Director</c:v>
                </c:pt>
                <c:pt idx="3">
                  <c:v>Manager</c:v>
                </c:pt>
                <c:pt idx="4">
                  <c:v>Consultant</c:v>
                </c:pt>
                <c:pt idx="5">
                  <c:v>Engineer </c:v>
                </c:pt>
                <c:pt idx="6">
                  <c:v>Teacher</c:v>
                </c:pt>
                <c:pt idx="7">
                  <c:v>Other</c:v>
                </c:pt>
              </c:strCache>
            </c:strRef>
          </c:cat>
          <c:val>
            <c:numRef>
              <c:f>'ANALYSIS '!$C$87:$C$94</c:f>
              <c:numCache>
                <c:formatCode>General</c:formatCode>
                <c:ptCount val="8"/>
                <c:pt idx="0">
                  <c:v>1</c:v>
                </c:pt>
                <c:pt idx="1">
                  <c:v>16</c:v>
                </c:pt>
                <c:pt idx="2">
                  <c:v>11</c:v>
                </c:pt>
                <c:pt idx="3">
                  <c:v>28</c:v>
                </c:pt>
                <c:pt idx="4">
                  <c:v>11</c:v>
                </c:pt>
                <c:pt idx="5">
                  <c:v>12</c:v>
                </c:pt>
                <c:pt idx="6">
                  <c:v>8</c:v>
                </c:pt>
                <c:pt idx="7">
                  <c:v>410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2432072"/>
        <c:axId val="622430112"/>
      </c:barChart>
      <c:catAx>
        <c:axId val="62243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622430112"/>
        <c:crosses val="autoZero"/>
        <c:auto val="1"/>
        <c:lblAlgn val="ctr"/>
        <c:lblOffset val="100"/>
        <c:noMultiLvlLbl val="0"/>
      </c:catAx>
      <c:valAx>
        <c:axId val="62243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62243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9F84477-BAD2-48F6-A179-A9945AE71D51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28E1E30-B8D2-4EB0-A965-C6B13A40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788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28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020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312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91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53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12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61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49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8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21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013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F3E8B-7E43-40B1-83AE-92665B22F6B3}" type="datetimeFigureOut">
              <a:rPr lang="en-GB" smtClean="0"/>
              <a:t>07/06/2016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3828A-3C95-4FC1-8E46-0554C4F679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84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600" dirty="0" err="1" smtClean="0"/>
              <a:t>GameChangers</a:t>
            </a:r>
            <a:r>
              <a:rPr lang="en-GB" sz="3600" dirty="0" smtClean="0"/>
              <a:t> Audience Analysis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June 7, </a:t>
            </a:r>
            <a:r>
              <a:rPr lang="en-GB" dirty="0" smtClean="0"/>
              <a:t>2016</a:t>
            </a:r>
          </a:p>
          <a:p>
            <a:r>
              <a:rPr lang="en-GB" dirty="0" smtClean="0"/>
              <a:t>Kim Karman</a:t>
            </a:r>
          </a:p>
          <a:p>
            <a:r>
              <a:rPr lang="en-GB" dirty="0" smtClean="0"/>
              <a:t>Head of Data Science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89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 smtClean="0"/>
              <a:t>Audience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Does this bring a new audience of users? </a:t>
            </a:r>
            <a:endParaRPr lang="en-GB" dirty="0"/>
          </a:p>
          <a:p>
            <a:r>
              <a:rPr lang="en-GB" dirty="0" smtClean="0"/>
              <a:t>Demographics:</a:t>
            </a:r>
          </a:p>
          <a:p>
            <a:pPr lvl="1"/>
            <a:r>
              <a:rPr lang="en-GB" dirty="0" smtClean="0"/>
              <a:t>Gender/ location</a:t>
            </a:r>
          </a:p>
          <a:p>
            <a:pPr lvl="1"/>
            <a:r>
              <a:rPr lang="en-GB" dirty="0" smtClean="0"/>
              <a:t>Job title</a:t>
            </a:r>
          </a:p>
          <a:p>
            <a:pPr lvl="1"/>
            <a:r>
              <a:rPr lang="en-GB" dirty="0" smtClean="0"/>
              <a:t>Industry</a:t>
            </a:r>
          </a:p>
          <a:p>
            <a:pPr lvl="1"/>
            <a:r>
              <a:rPr lang="en-GB" dirty="0" smtClean="0"/>
              <a:t>Size of company</a:t>
            </a:r>
          </a:p>
          <a:p>
            <a:r>
              <a:rPr lang="en-GB" dirty="0" smtClean="0"/>
              <a:t>Who is the target customer? Is there any trend on Job title, Trend, company size, sector? </a:t>
            </a:r>
          </a:p>
          <a:p>
            <a:r>
              <a:rPr lang="en-GB" dirty="0" smtClean="0"/>
              <a:t>Does that vary between reports?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077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 smtClean="0"/>
              <a:t>Source Data – Form Downloads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0822447"/>
              </p:ext>
            </p:extLst>
          </p:nvPr>
        </p:nvGraphicFramePr>
        <p:xfrm>
          <a:off x="1378227" y="1690689"/>
          <a:ext cx="8521148" cy="33716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91921"/>
                <a:gridCol w="2305853"/>
                <a:gridCol w="2823374"/>
              </a:tblGrid>
              <a:tr h="83548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 smtClean="0">
                          <a:effectLst/>
                          <a:latin typeface="Lato" panose="020F0502020204030203" pitchFamily="34" charset="0"/>
                        </a:rPr>
                        <a:t>Demographics - Countries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 smtClean="0">
                          <a:effectLst/>
                          <a:latin typeface="Lato" panose="020F0502020204030203" pitchFamily="34" charset="0"/>
                        </a:rPr>
                        <a:t>Energy Downloads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 smtClean="0">
                          <a:effectLst/>
                          <a:latin typeface="Lato" panose="020F0502020204030203" pitchFamily="34" charset="0"/>
                        </a:rPr>
                        <a:t>Automation Downloads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UK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237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132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US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46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69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AU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57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42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CAN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25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25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NZ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11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6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India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11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22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ROW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153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201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70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TOTAL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540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497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8226" y="5406887"/>
            <a:ext cx="88392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Data source: Form completions through May 17th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0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856183"/>
              </p:ext>
            </p:extLst>
          </p:nvPr>
        </p:nvGraphicFramePr>
        <p:xfrm>
          <a:off x="437322" y="0"/>
          <a:ext cx="11211339" cy="54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8226" y="5406887"/>
            <a:ext cx="8839200" cy="120032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UK over indexes on </a:t>
            </a:r>
            <a:r>
              <a:rPr lang="en-GB" dirty="0" err="1" smtClean="0">
                <a:latin typeface="Lato" panose="020F0502020204030203" pitchFamily="34" charset="0"/>
              </a:rPr>
              <a:t>GameChangers</a:t>
            </a:r>
            <a:r>
              <a:rPr lang="en-GB" dirty="0" smtClean="0">
                <a:latin typeface="Lato" panose="020F0502020204030203" pitchFamily="34" charset="0"/>
              </a:rPr>
              <a:t> conversions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India worth pulling out – Over indexes on </a:t>
            </a:r>
            <a:r>
              <a:rPr lang="en-GB" dirty="0" err="1" smtClean="0">
                <a:latin typeface="Lato" panose="020F0502020204030203" pitchFamily="34" charset="0"/>
              </a:rPr>
              <a:t>GameChangers</a:t>
            </a:r>
            <a:r>
              <a:rPr lang="en-GB" dirty="0" smtClean="0">
                <a:latin typeface="Lato" panose="020F0502020204030203" pitchFamily="34" charset="0"/>
              </a:rPr>
              <a:t> conversions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US underperforming relative to traffic</a:t>
            </a:r>
          </a:p>
          <a:p>
            <a:r>
              <a:rPr lang="en-GB" dirty="0" smtClean="0">
                <a:latin typeface="Lato" panose="020F0502020204030203" pitchFamily="34" charset="0"/>
              </a:rPr>
              <a:t>Strong ROW and India skew on Automation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67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272290"/>
              </p:ext>
            </p:extLst>
          </p:nvPr>
        </p:nvGraphicFramePr>
        <p:xfrm>
          <a:off x="490329" y="387289"/>
          <a:ext cx="11290853" cy="5244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755" y="5632174"/>
            <a:ext cx="121920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Gender on downloads done by estimating based on First Names in raw data file, hence lesser unknowns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Larger male majority on </a:t>
            </a:r>
            <a:r>
              <a:rPr lang="en-GB" dirty="0" err="1" smtClean="0">
                <a:latin typeface="Lato" panose="020F0502020204030203" pitchFamily="34" charset="0"/>
              </a:rPr>
              <a:t>GameChangers</a:t>
            </a:r>
            <a:r>
              <a:rPr lang="en-GB" dirty="0" smtClean="0">
                <a:latin typeface="Lato" panose="020F0502020204030203" pitchFamily="34" charset="0"/>
              </a:rPr>
              <a:t> downloads against website traffic, registrations and subscriptions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492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705913"/>
              </p:ext>
            </p:extLst>
          </p:nvPr>
        </p:nvGraphicFramePr>
        <p:xfrm>
          <a:off x="251791" y="0"/>
          <a:ext cx="11529391" cy="535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791" y="5764695"/>
            <a:ext cx="11940209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Energy whitepaper was the first and therefore has a large amount of unknown age data from Google Analytics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Automation whitepaper attracted a proportionally greater audience in the 25 -34 and 35 – 44 and 55 – 64 ranges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162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793067"/>
              </p:ext>
            </p:extLst>
          </p:nvPr>
        </p:nvGraphicFramePr>
        <p:xfrm>
          <a:off x="341400" y="254767"/>
          <a:ext cx="7941210" cy="5324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996587"/>
              </p:ext>
            </p:extLst>
          </p:nvPr>
        </p:nvGraphicFramePr>
        <p:xfrm>
          <a:off x="8587408" y="555235"/>
          <a:ext cx="3339549" cy="2903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9910"/>
                <a:gridCol w="591217"/>
                <a:gridCol w="1438422"/>
              </a:tblGrid>
              <a:tr h="43860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  <a:latin typeface="Lato" panose="020F0502020204030203" pitchFamily="34" charset="0"/>
                        </a:rPr>
                        <a:t>Company Size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  <a:latin typeface="Lato" panose="020F0502020204030203" pitchFamily="34" charset="0"/>
                        </a:rPr>
                        <a:t>Energy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  <a:latin typeface="Lato" panose="020F0502020204030203" pitchFamily="34" charset="0"/>
                        </a:rPr>
                        <a:t>Automation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01-19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261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173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20-49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23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44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50-99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22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16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100-249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37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31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250-499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18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500-999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22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32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1000-4999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51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43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5000-9999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42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41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10000-49999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36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42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50000-99999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10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40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100000+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>
                          <a:effectLst/>
                          <a:latin typeface="Lato" panose="020F0502020204030203" pitchFamily="34" charset="0"/>
                        </a:rPr>
                        <a:t>18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  <a:latin typeface="Lato" panose="020F0502020204030203" pitchFamily="34" charset="0"/>
                        </a:rPr>
                        <a:t>27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5529" y="6135755"/>
            <a:ext cx="9939131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Very strong skew on both whitepapers for small businesses – 70% are under 1,000 employees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4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85464"/>
              </p:ext>
            </p:extLst>
          </p:nvPr>
        </p:nvGraphicFramePr>
        <p:xfrm>
          <a:off x="2054363" y="537749"/>
          <a:ext cx="7341428" cy="3676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3828"/>
                <a:gridCol w="1775791"/>
                <a:gridCol w="1881809"/>
              </a:tblGrid>
              <a:tr h="55900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Email Domains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Energy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Automation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Gmail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111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143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Yahoo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16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17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Hotmail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27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.org.uk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7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9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.gov.uk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.ac.uk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13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12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No Email Given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8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18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Other Email Addresses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365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270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842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 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900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% of those who gave Business Email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68%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54%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3337" y="4969564"/>
            <a:ext cx="9939131" cy="9233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Form asked for Business Email Address – but there was a strong proportion of users giving alternative domains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Reiterates small business environment/ use of Gmail as primary email inbox – 20% of users 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616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29067"/>
              </p:ext>
            </p:extLst>
          </p:nvPr>
        </p:nvGraphicFramePr>
        <p:xfrm>
          <a:off x="318052" y="172277"/>
          <a:ext cx="8746435" cy="565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8052" y="5989984"/>
            <a:ext cx="601648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Wide range of sectors -20% in long tail</a:t>
            </a:r>
          </a:p>
          <a:p>
            <a:r>
              <a:rPr lang="en-GB" dirty="0" smtClean="0">
                <a:latin typeface="Lato" panose="020F0502020204030203" pitchFamily="34" charset="0"/>
              </a:rPr>
              <a:t>Services &amp; Industry/ manufacturing – need to investigate</a:t>
            </a:r>
            <a:endParaRPr lang="en-GB" dirty="0">
              <a:latin typeface="Lato" panose="020F0502020204030203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990785"/>
              </p:ext>
            </p:extLst>
          </p:nvPr>
        </p:nvGraphicFramePr>
        <p:xfrm>
          <a:off x="8786191" y="516835"/>
          <a:ext cx="3405810" cy="4373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4374"/>
                <a:gridCol w="933851"/>
                <a:gridCol w="947585"/>
              </a:tblGrid>
              <a:tr h="631297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u="none" strike="noStrike" dirty="0">
                          <a:effectLst/>
                          <a:latin typeface="Lato" panose="020F0502020204030203" pitchFamily="34" charset="0"/>
                        </a:rPr>
                        <a:t>Company Sector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u="none" strike="noStrike" dirty="0">
                          <a:effectLst/>
                          <a:latin typeface="Lato" panose="020F0502020204030203" pitchFamily="34" charset="0"/>
                        </a:rPr>
                        <a:t>Energy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u="none" strike="noStrike" dirty="0">
                          <a:effectLst/>
                          <a:latin typeface="Lato" panose="020F0502020204030203" pitchFamily="34" charset="0"/>
                        </a:rPr>
                        <a:t>Automation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Services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76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114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Volunteer/ Charity/ </a:t>
                      </a:r>
                      <a:r>
                        <a:rPr lang="en-GB" sz="1200" u="none" strike="noStrike" dirty="0" err="1">
                          <a:effectLst/>
                          <a:latin typeface="Lato" panose="020F0502020204030203" pitchFamily="34" charset="0"/>
                        </a:rPr>
                        <a:t>NonProfit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30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Private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76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57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Industry/ Manufacturing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121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86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Government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27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33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Healthcare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24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19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Education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88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75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677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  <a:latin typeface="Lato" panose="020F0502020204030203" pitchFamily="34" charset="0"/>
                        </a:rPr>
                        <a:t>Other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98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 dirty="0">
                          <a:effectLst/>
                          <a:latin typeface="Lato" panose="020F0502020204030203" pitchFamily="34" charset="0"/>
                        </a:rPr>
                        <a:t>91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29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Companies Represented</a:t>
            </a:r>
            <a:endParaRPr lang="en-GB" dirty="0">
              <a:latin typeface="Lato" panose="020F0502020204030203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9787" y="868640"/>
            <a:ext cx="5157787" cy="823912"/>
          </a:xfrm>
        </p:spPr>
        <p:txBody>
          <a:bodyPr/>
          <a:lstStyle/>
          <a:p>
            <a:r>
              <a:rPr lang="en-GB" sz="2000" dirty="0" smtClean="0">
                <a:latin typeface="Lato" panose="020F0502020204030203" pitchFamily="34" charset="0"/>
              </a:rPr>
              <a:t>Energy</a:t>
            </a:r>
            <a:endParaRPr lang="en-GB" sz="2000" dirty="0">
              <a:latin typeface="Lato" panose="020F0502020204030203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39786" y="1721334"/>
            <a:ext cx="5157787" cy="3684588"/>
          </a:xfrm>
        </p:spPr>
        <p:txBody>
          <a:bodyPr>
            <a:noAutofit/>
          </a:bodyPr>
          <a:lstStyle/>
          <a:p>
            <a:r>
              <a:rPr lang="en-GB" sz="1800" dirty="0" err="1" smtClean="0">
                <a:latin typeface="Lato" panose="020F0502020204030203" pitchFamily="34" charset="0"/>
              </a:rPr>
              <a:t>Cepsa</a:t>
            </a:r>
            <a:r>
              <a:rPr lang="en-GB" sz="1800" dirty="0" smtClean="0">
                <a:latin typeface="Lato" panose="020F0502020204030203" pitchFamily="34" charset="0"/>
              </a:rPr>
              <a:t>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GD UK – 2</a:t>
            </a:r>
          </a:p>
          <a:p>
            <a:r>
              <a:rPr lang="en-GB" sz="1800" dirty="0" err="1" smtClean="0">
                <a:latin typeface="Lato" panose="020F0502020204030203" pitchFamily="34" charset="0"/>
              </a:rPr>
              <a:t>Geografia</a:t>
            </a:r>
            <a:r>
              <a:rPr lang="en-GB" sz="1800" dirty="0" smtClean="0">
                <a:latin typeface="Lato" panose="020F0502020204030203" pitchFamily="34" charset="0"/>
              </a:rPr>
              <a:t>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Home – 4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ICIS – 4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Imperial College London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McGill University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Nano DG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National Grid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NHS – 2</a:t>
            </a:r>
          </a:p>
          <a:p>
            <a:r>
              <a:rPr lang="en-GB" sz="1800" dirty="0" err="1" smtClean="0">
                <a:latin typeface="Lato" panose="020F0502020204030203" pitchFamily="34" charset="0"/>
              </a:rPr>
              <a:t>Norrokonsult</a:t>
            </a:r>
            <a:r>
              <a:rPr lang="en-GB" sz="1800" dirty="0" smtClean="0">
                <a:latin typeface="Lato" panose="020F0502020204030203" pitchFamily="34" charset="0"/>
              </a:rPr>
              <a:t>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O2G – 2</a:t>
            </a:r>
          </a:p>
          <a:p>
            <a:r>
              <a:rPr lang="en-GB" sz="1800" dirty="0" smtClean="0">
                <a:latin typeface="Lato" panose="020F0502020204030203" pitchFamily="34" charset="0"/>
              </a:rPr>
              <a:t>University of Leeds - 3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72200" y="899077"/>
            <a:ext cx="5183188" cy="823912"/>
          </a:xfrm>
        </p:spPr>
        <p:txBody>
          <a:bodyPr/>
          <a:lstStyle/>
          <a:p>
            <a:r>
              <a:rPr lang="en-GB" sz="2000" dirty="0" smtClean="0">
                <a:latin typeface="Lato" panose="020F0502020204030203" pitchFamily="34" charset="0"/>
              </a:rPr>
              <a:t>Automation</a:t>
            </a:r>
            <a:endParaRPr lang="en-GB" sz="2000" dirty="0">
              <a:latin typeface="Lato" panose="020F0502020204030203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097588" y="1721334"/>
            <a:ext cx="5183188" cy="3684588"/>
          </a:xfrm>
        </p:spPr>
        <p:txBody>
          <a:bodyPr>
            <a:noAutofit/>
          </a:bodyPr>
          <a:lstStyle/>
          <a:p>
            <a:r>
              <a:rPr lang="en-GB" sz="2000" dirty="0" smtClean="0">
                <a:latin typeface="Lato" panose="020F0502020204030203" pitchFamily="34" charset="0"/>
              </a:rPr>
              <a:t>Bluewater Bio – 2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Grant </a:t>
            </a:r>
            <a:r>
              <a:rPr lang="en-GB" sz="2000" dirty="0" err="1" smtClean="0">
                <a:latin typeface="Lato" panose="020F0502020204030203" pitchFamily="34" charset="0"/>
              </a:rPr>
              <a:t>Thorton</a:t>
            </a:r>
            <a:r>
              <a:rPr lang="en-GB" sz="2000" dirty="0" smtClean="0">
                <a:latin typeface="Lato" panose="020F0502020204030203" pitchFamily="34" charset="0"/>
              </a:rPr>
              <a:t> – 2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IBM – 4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Imperial College London – 2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Infosys – 3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KPMG – 2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Monash University – 2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PWC – 3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STMicroelectronics – 2</a:t>
            </a:r>
          </a:p>
          <a:p>
            <a:r>
              <a:rPr lang="en-GB" sz="2000" dirty="0" smtClean="0">
                <a:latin typeface="Lato" panose="020F0502020204030203" pitchFamily="34" charset="0"/>
              </a:rPr>
              <a:t>University College London - 2</a:t>
            </a:r>
          </a:p>
          <a:p>
            <a:endParaRPr lang="en-GB" sz="2000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904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751244"/>
              </p:ext>
            </p:extLst>
          </p:nvPr>
        </p:nvGraphicFramePr>
        <p:xfrm>
          <a:off x="331304" y="387289"/>
          <a:ext cx="11198087" cy="4144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1304" y="4651513"/>
            <a:ext cx="9766853" cy="203132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Even wider range of job functions and job titles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Display media kit states 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Lato" panose="020F0502020204030203" pitchFamily="34" charset="0"/>
              </a:rPr>
              <a:t>15% C-Suite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Lato" panose="020F0502020204030203" pitchFamily="34" charset="0"/>
              </a:rPr>
              <a:t>73% Business Decision makers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latin typeface="Lato" panose="020F0502020204030203" pitchFamily="34" charset="0"/>
              </a:rPr>
              <a:t>67% Budget holders</a:t>
            </a:r>
          </a:p>
          <a:p>
            <a:r>
              <a:rPr lang="en-GB" dirty="0" smtClean="0">
                <a:latin typeface="Lato" panose="020F0502020204030203" pitchFamily="34" charset="0"/>
              </a:rPr>
              <a:t>This split shows significantly less coverage</a:t>
            </a:r>
          </a:p>
          <a:p>
            <a:r>
              <a:rPr lang="en-GB" dirty="0" smtClean="0">
                <a:latin typeface="Lato" panose="020F0502020204030203" pitchFamily="34" charset="0"/>
              </a:rPr>
              <a:t>Retired and Teachers sector strong in Energy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39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299703"/>
              </p:ext>
            </p:extLst>
          </p:nvPr>
        </p:nvGraphicFramePr>
        <p:xfrm>
          <a:off x="1166191" y="1099896"/>
          <a:ext cx="9250018" cy="2252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0226"/>
                <a:gridCol w="1457740"/>
                <a:gridCol w="1842052"/>
              </a:tblGrid>
              <a:tr h="74252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 smtClean="0">
                          <a:effectLst/>
                          <a:latin typeface="Lato" panose="020F0502020204030203" pitchFamily="34" charset="0"/>
                        </a:rPr>
                        <a:t>Marketing Contactable Opt-ins </a:t>
                      </a:r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%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Energy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effectLst/>
                          <a:latin typeface="Lato" panose="020F0502020204030203" pitchFamily="34" charset="0"/>
                        </a:rPr>
                        <a:t>Automation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New Scientist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56%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51%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New Scientist Parent Company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26%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33%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Affiliated Companies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19%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26%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Lato" panose="020F0502020204030203" pitchFamily="34" charset="0"/>
                        </a:rPr>
                        <a:t>Third Party Companies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15%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u="none" strike="noStrike" dirty="0">
                          <a:effectLst/>
                          <a:latin typeface="Lato" panose="020F0502020204030203" pitchFamily="34" charset="0"/>
                        </a:rPr>
                        <a:t>23%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66191" y="3816627"/>
            <a:ext cx="9766853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 pitchFamily="34" charset="0"/>
              </a:rPr>
              <a:t>Opt-in is assumed for all on the form – opting out requires the user ticking the box</a:t>
            </a:r>
            <a:endParaRPr lang="en-GB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415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1640</TotalTime>
  <Words>584</Words>
  <Application>Microsoft Office PowerPoint</Application>
  <PresentationFormat>Widescreen</PresentationFormat>
  <Paragraphs>206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Lato</vt:lpstr>
      <vt:lpstr>Office Theme</vt:lpstr>
      <vt:lpstr>GameChangers Audience Analysis</vt:lpstr>
      <vt:lpstr>Audience Analysis</vt:lpstr>
      <vt:lpstr>Source Data – Form Downloads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Companies Represented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Role</dc:title>
  <dc:creator>Karman, Kimberly (RBI-UK)</dc:creator>
  <cp:lastModifiedBy>Karman, Kimberly (RBI-UK)</cp:lastModifiedBy>
  <cp:revision>66</cp:revision>
  <cp:lastPrinted>2016-05-16T14:55:05Z</cp:lastPrinted>
  <dcterms:created xsi:type="dcterms:W3CDTF">2016-01-08T10:55:20Z</dcterms:created>
  <dcterms:modified xsi:type="dcterms:W3CDTF">2016-06-07T14:52:42Z</dcterms:modified>
</cp:coreProperties>
</file>