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3" r:id="rId2"/>
    <p:sldId id="274" r:id="rId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EBECF0"/>
    <a:srgbClr val="D5D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3459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3459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r">
              <a:defRPr sz="1200"/>
            </a:lvl1pPr>
          </a:lstStyle>
          <a:p>
            <a:fld id="{6A445876-59ED-40EE-B943-DFBEF1400FCC}" type="datetimeFigureOut">
              <a:rPr lang="en-GB" smtClean="0"/>
              <a:t>08/12/2015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7938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9" tIns="47540" rIns="95079" bIns="4754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599" y="4925583"/>
            <a:ext cx="5680103" cy="4030320"/>
          </a:xfrm>
          <a:prstGeom prst="rect">
            <a:avLst/>
          </a:prstGeom>
        </p:spPr>
        <p:txBody>
          <a:bodyPr vert="horz" lIns="95079" tIns="47540" rIns="95079" bIns="4754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54"/>
            <a:ext cx="3077137" cy="513459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506" y="9721154"/>
            <a:ext cx="3077137" cy="513459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r">
              <a:defRPr sz="1200"/>
            </a:lvl1pPr>
          </a:lstStyle>
          <a:p>
            <a:fld id="{7F52E3B1-56D6-475E-92B5-38BC2C80B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148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15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58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2400" b="0" cap="none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76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>
            <a:lvl1pPr>
              <a:defRPr sz="1500">
                <a:latin typeface="Arial" pitchFamily="34" charset="0"/>
                <a:cs typeface="Arial" pitchFamily="34" charset="0"/>
              </a:defRPr>
            </a:lvl1pPr>
            <a:lvl2pPr>
              <a:defRPr sz="1350"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050">
                <a:latin typeface="Arial" pitchFamily="34" charset="0"/>
                <a:cs typeface="Arial" pitchFamily="34" charset="0"/>
              </a:defRPr>
            </a:lvl4pPr>
            <a:lvl5pPr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7591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2400" b="0" cap="none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DDE9EC"/>
                </a:solidFill>
              </a:rPr>
              <a:pPr/>
              <a:t>‹#›</a:t>
            </a:fld>
            <a:endParaRPr lang="en-GB" dirty="0">
              <a:solidFill>
                <a:srgbClr val="DDE9E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81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9" y="1216152"/>
            <a:ext cx="4041648" cy="493776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30273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6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18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47842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97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2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15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3"/>
            <a:ext cx="2514600" cy="4843463"/>
          </a:xfrm>
        </p:spPr>
        <p:txBody>
          <a:bodyPr/>
          <a:lstStyle>
            <a:lvl1pPr marL="0" indent="0">
              <a:lnSpc>
                <a:spcPts val="1650"/>
              </a:lnSpc>
              <a:spcAft>
                <a:spcPts val="750"/>
              </a:spcAft>
              <a:buNone/>
              <a:defRPr sz="1200">
                <a:solidFill>
                  <a:schemeClr val="tx2"/>
                </a:solidFill>
              </a:defRPr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57429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15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450"/>
              </a:spcBef>
              <a:buNone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050">
                <a:latin typeface="Arial" pitchFamily="34" charset="0"/>
                <a:cs typeface="Arial" pitchFamily="34" charset="0"/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DDE9EC"/>
                </a:solidFill>
              </a:rPr>
              <a:pPr/>
              <a:t>‹#›</a:t>
            </a:fld>
            <a:endParaRPr lang="en-GB" dirty="0">
              <a:solidFill>
                <a:srgbClr val="DDE9EC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75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25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75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050">
                <a:solidFill>
                  <a:schemeClr val="tx2"/>
                </a:solidFill>
              </a:defRPr>
            </a:lvl1pPr>
          </a:lstStyle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‹#›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5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ts val="450"/>
        </a:spcBef>
        <a:buClr>
          <a:schemeClr val="accent1"/>
        </a:buClr>
        <a:buSzPct val="76000"/>
        <a:buFont typeface="Wingdings 3"/>
        <a:buChar char="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205740" algn="l" rtl="0" eaLnBrk="1" latinLnBrk="0" hangingPunct="1">
        <a:spcBef>
          <a:spcPts val="375"/>
        </a:spcBef>
        <a:buClr>
          <a:schemeClr val="accent2"/>
        </a:buClr>
        <a:buSzPct val="76000"/>
        <a:buFont typeface="Wingdings 3"/>
        <a:buChar char=""/>
        <a:defRPr kumimoji="0" sz="1725" kern="1200">
          <a:solidFill>
            <a:schemeClr val="tx2"/>
          </a:solidFill>
          <a:latin typeface="+mn-lt"/>
          <a:ea typeface="+mn-ea"/>
          <a:cs typeface="+mn-cs"/>
        </a:defRPr>
      </a:lvl2pPr>
      <a:lvl3pPr marL="617220" indent="-171450" algn="l" rtl="0" eaLnBrk="1" latinLnBrk="0" hangingPunct="1">
        <a:spcBef>
          <a:spcPts val="375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7145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71450" algn="l" rtl="0" eaLnBrk="1" latinLnBrk="0" hangingPunct="1">
        <a:spcBef>
          <a:spcPts val="225"/>
        </a:spcBef>
        <a:buClr>
          <a:schemeClr val="accent2"/>
        </a:buClr>
        <a:buSzPct val="70000"/>
        <a:buFont typeface="Wingdings"/>
        <a:buChar char="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rtl="0" eaLnBrk="1" latinLnBrk="0" hangingPunct="1">
        <a:spcBef>
          <a:spcPts val="225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371600" indent="-137160" algn="l" rtl="0" eaLnBrk="1" latinLnBrk="0" hangingPunct="1">
        <a:spcBef>
          <a:spcPts val="225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05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37160" algn="l" rtl="0" eaLnBrk="1" latinLnBrk="0" hangingPunct="1">
        <a:spcBef>
          <a:spcPts val="225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05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37160" algn="l" rtl="0" eaLnBrk="1" latinLnBrk="0" hangingPunct="1">
        <a:spcBef>
          <a:spcPts val="225"/>
        </a:spcBef>
        <a:buClr>
          <a:srgbClr val="9FB8CD"/>
        </a:buClr>
        <a:buSzPct val="75000"/>
        <a:buFont typeface="Wingdings 3"/>
        <a:buChar char=""/>
        <a:defRPr kumimoji="0" lang="en-US" sz="9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" name="Straight Arrow Connector 275"/>
          <p:cNvCxnSpPr>
            <a:stCxn id="277" idx="2"/>
          </p:cNvCxnSpPr>
          <p:nvPr/>
        </p:nvCxnSpPr>
        <p:spPr>
          <a:xfrm>
            <a:off x="6485293" y="401446"/>
            <a:ext cx="1413953" cy="3184263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423" y="8348"/>
            <a:ext cx="3677679" cy="393098"/>
          </a:xfrm>
        </p:spPr>
        <p:txBody>
          <a:bodyPr/>
          <a:lstStyle/>
          <a:p>
            <a:r>
              <a:rPr lang="en-GB" dirty="0" smtClean="0">
                <a:latin typeface="Lato Black" panose="020F0A02020204030203" pitchFamily="34" charset="0"/>
              </a:rPr>
              <a:t>New Scientist Website</a:t>
            </a:r>
            <a:endParaRPr lang="en-GB" dirty="0">
              <a:latin typeface="Lato Black" panose="020F0A0202020403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984" y="379804"/>
            <a:ext cx="4363272" cy="8440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Problem</a:t>
            </a:r>
            <a:r>
              <a:rPr lang="en-GB" sz="800" b="1" dirty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 </a:t>
            </a:r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Description:  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New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Scientist website not selling target amount of subscriptions across entire product portfolio (print, app, web) despite a growing website audience</a:t>
            </a:r>
            <a:endParaRPr lang="en-GB" sz="8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  <a:p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Impact/Scale/Cost </a:t>
            </a:r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of the </a:t>
            </a:r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problem:  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2k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less orders – 260k Y1 value with impact through next 3 years;  cost implications to hit profitability targets</a:t>
            </a:r>
            <a:endParaRPr lang="en-GB" sz="8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  <a:p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Who bears </a:t>
            </a:r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the burden of the </a:t>
            </a:r>
            <a:r>
              <a:rPr lang="en-GB" sz="800" b="1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problem: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Marketing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;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Publishing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; </a:t>
            </a:r>
            <a:r>
              <a:rPr lang="en-GB" sz="8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Web development; Digital production; Product management; Editorial </a:t>
            </a:r>
            <a:endParaRPr lang="en-GB" sz="800" dirty="0" smtClean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57200" y="3663908"/>
            <a:ext cx="8229600" cy="819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2" idx="2"/>
          </p:cNvCxnSpPr>
          <p:nvPr/>
        </p:nvCxnSpPr>
        <p:spPr>
          <a:xfrm>
            <a:off x="4884155" y="1772048"/>
            <a:ext cx="974311" cy="192338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206237" y="1374757"/>
            <a:ext cx="1355835" cy="397291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Market changes</a:t>
            </a: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3208706" y="1772048"/>
            <a:ext cx="974311" cy="192338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530788" y="1374757"/>
            <a:ext cx="1355835" cy="397291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Pricing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15" name="Straight Arrow Connector 14"/>
          <p:cNvCxnSpPr>
            <a:stCxn id="16" idx="2"/>
          </p:cNvCxnSpPr>
          <p:nvPr/>
        </p:nvCxnSpPr>
        <p:spPr>
          <a:xfrm>
            <a:off x="1535279" y="1772048"/>
            <a:ext cx="974311" cy="1923389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57361" y="1374757"/>
            <a:ext cx="1355835" cy="397291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UX </a:t>
            </a:r>
            <a:r>
              <a:rPr lang="en-GB" sz="1000" dirty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f</a:t>
            </a:r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orm completion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87" name="Straight Arrow Connector 86"/>
          <p:cNvCxnSpPr>
            <a:stCxn id="88" idx="2"/>
          </p:cNvCxnSpPr>
          <p:nvPr/>
        </p:nvCxnSpPr>
        <p:spPr>
          <a:xfrm flipV="1">
            <a:off x="4951166" y="3506658"/>
            <a:ext cx="828001" cy="1898533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/>
          <p:cNvSpPr/>
          <p:nvPr/>
        </p:nvSpPr>
        <p:spPr>
          <a:xfrm rot="10800000" flipV="1">
            <a:off x="4273249" y="5007900"/>
            <a:ext cx="1355835" cy="397291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Measurement/ Target expectations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89" name="Straight Arrow Connector 88"/>
          <p:cNvCxnSpPr>
            <a:stCxn id="90" idx="2"/>
          </p:cNvCxnSpPr>
          <p:nvPr/>
        </p:nvCxnSpPr>
        <p:spPr>
          <a:xfrm flipV="1">
            <a:off x="3102894" y="3349712"/>
            <a:ext cx="974312" cy="23206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89"/>
          <p:cNvSpPr/>
          <p:nvPr/>
        </p:nvSpPr>
        <p:spPr>
          <a:xfrm rot="10800000" flipV="1">
            <a:off x="2424977" y="5273100"/>
            <a:ext cx="1355835" cy="397291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Marketing channel effectiveness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91" name="Straight Arrow Connector 90"/>
          <p:cNvCxnSpPr>
            <a:stCxn id="92" idx="2"/>
          </p:cNvCxnSpPr>
          <p:nvPr/>
        </p:nvCxnSpPr>
        <p:spPr>
          <a:xfrm flipV="1">
            <a:off x="834141" y="3663050"/>
            <a:ext cx="974312" cy="23206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 rot="10800000" flipV="1">
            <a:off x="156224" y="5586438"/>
            <a:ext cx="1355835" cy="397291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Digital </a:t>
            </a:r>
            <a:r>
              <a:rPr lang="en-GB" sz="1000" dirty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v</a:t>
            </a:r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alue </a:t>
            </a:r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proposition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209" name="Straight Arrow Connector 208"/>
          <p:cNvCxnSpPr>
            <a:stCxn id="210" idx="2"/>
          </p:cNvCxnSpPr>
          <p:nvPr/>
        </p:nvCxnSpPr>
        <p:spPr>
          <a:xfrm>
            <a:off x="6814236" y="1755522"/>
            <a:ext cx="974311" cy="192338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Rounded Rectangle 209"/>
          <p:cNvSpPr/>
          <p:nvPr/>
        </p:nvSpPr>
        <p:spPr>
          <a:xfrm>
            <a:off x="6136318" y="1358231"/>
            <a:ext cx="1355835" cy="397291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Mobile UX</a:t>
            </a:r>
            <a:endParaRPr lang="en-GB" sz="1000" dirty="0" smtClean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241" name="Straight Arrow Connector 240"/>
          <p:cNvCxnSpPr/>
          <p:nvPr/>
        </p:nvCxnSpPr>
        <p:spPr>
          <a:xfrm flipV="1">
            <a:off x="6570270" y="3708860"/>
            <a:ext cx="974312" cy="23206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Rounded Rectangle 220"/>
          <p:cNvSpPr/>
          <p:nvPr/>
        </p:nvSpPr>
        <p:spPr>
          <a:xfrm rot="10800000" flipV="1">
            <a:off x="6039678" y="5150554"/>
            <a:ext cx="1145927" cy="361134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Traffic sources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259" name="Straight Arrow Connector 258"/>
          <p:cNvCxnSpPr/>
          <p:nvPr/>
        </p:nvCxnSpPr>
        <p:spPr>
          <a:xfrm flipV="1">
            <a:off x="8126301" y="3621978"/>
            <a:ext cx="974312" cy="232067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ounded Rectangle 259"/>
          <p:cNvSpPr/>
          <p:nvPr/>
        </p:nvSpPr>
        <p:spPr>
          <a:xfrm rot="10800000" flipV="1">
            <a:off x="7615354" y="5784461"/>
            <a:ext cx="1552248" cy="397292"/>
          </a:xfrm>
          <a:prstGeom prst="round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User engagement/ UX </a:t>
            </a:r>
            <a:endParaRPr lang="en-GB" sz="1000" dirty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02" y="1792632"/>
            <a:ext cx="2100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Forms not easy to complete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Does not overcome customer objections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Too many steps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Disconnect in e-comer with QSS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Product access instant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Too many choices/ unclear path for decision making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40984" y="2950380"/>
            <a:ext cx="266645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QSS site change has been to match black logo and navigation on acquisitions, mobile optimize form; no changes have been made on My Account</a:t>
            </a:r>
          </a:p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January – QSS next generation e-commerce site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2452442" y="1776657"/>
            <a:ext cx="1619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Offer term length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Monthly vs. quarterly vs. annual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Single issue vs. subscription value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Customer tendency to pay more for less increasing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2707298" y="2943032"/>
            <a:ext cx="1242126" cy="7848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Pricing is the same YOY in core markets, 6 month prices introduced in US and ROW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3975182" y="1744582"/>
            <a:ext cx="199708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Magazines decreasing in popularity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App &amp; web not a print replacement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Consumer spending habit changes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Global economic forces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Delayed Christmas shopping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Reading behaviour different 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4072174" y="3040138"/>
            <a:ext cx="216556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Market changes – consistent confounder; Pattern in print buying YOY has increased- digital subscription deficit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13289" y="3777565"/>
            <a:ext cx="199708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Rewarding loyalty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Messaging not clear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Process does not meet expectations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Smart, analytical, rational value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Lots of free content – not needed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Mobile usage on the web vs. app usage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Digital valued less than print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Digital product NPS scores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Digital product development roadmap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32658" y="6025793"/>
            <a:ext cx="2347299" cy="5078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Digital product NPS scores and retention rates very low;  Website is mobile optimized so there is less of a USP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075276" y="3803217"/>
            <a:ext cx="199708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Lower awareness prior to buying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Brand awareness low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Audience targeting could improve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Digital channels not as impactful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Email channel reliance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Multichannel mix needs adjusting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Low use of demographic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4092377" y="3761888"/>
            <a:ext cx="2134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Marketing attribution is inaccurate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Unclear impacts of non-digital promotions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Customer service not taking enough orders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Targets set inaccurately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Website not reflective of overall order taking capabilities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2402356" y="5700026"/>
            <a:ext cx="1769175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Website is main driver behind new acquisitions – there is lower awareness, engagement and conversion online 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4323084" y="5502789"/>
            <a:ext cx="1383619" cy="7848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Multiple measurement systems in place (Adobe, Google, QSS) to measure effectiveness show same trend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cxnSp>
        <p:nvCxnSpPr>
          <p:cNvPr id="273" name="Straight Arrow Connector 272"/>
          <p:cNvCxnSpPr>
            <a:stCxn id="274" idx="2"/>
          </p:cNvCxnSpPr>
          <p:nvPr/>
        </p:nvCxnSpPr>
        <p:spPr>
          <a:xfrm>
            <a:off x="8193291" y="1750702"/>
            <a:ext cx="974311" cy="192338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Rounded Rectangle 273"/>
          <p:cNvSpPr/>
          <p:nvPr/>
        </p:nvSpPr>
        <p:spPr>
          <a:xfrm>
            <a:off x="7515373" y="1353411"/>
            <a:ext cx="1355835" cy="397291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Team leadership/ management</a:t>
            </a:r>
            <a:endParaRPr lang="en-GB" sz="1000" dirty="0" smtClean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7316073" y="1728762"/>
            <a:ext cx="185152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No clear leader/ problem and solution owner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Lack of clear priorities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Lack of communication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Unclear alignment of actions to business objectives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Resource efficiency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Problem ownership translated into JIRA ticket 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77 tickets in Live Development; 44 high priority as of Dec 8th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77" name="Rounded Rectangle 276"/>
          <p:cNvSpPr/>
          <p:nvPr/>
        </p:nvSpPr>
        <p:spPr>
          <a:xfrm>
            <a:off x="5807375" y="4155"/>
            <a:ext cx="1355835" cy="397291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Digital production process - editorial</a:t>
            </a:r>
            <a:endParaRPr lang="en-GB" sz="1000" dirty="0" smtClean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5421561" y="391463"/>
            <a:ext cx="2247022" cy="520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Content updated in 2 CMS systems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Tagging efficiencies not implemented – manual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5513331" y="839321"/>
            <a:ext cx="2037162" cy="5078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Process efficiency – restrictions of systems updates – requires manual or dev fixes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6063902" y="1744582"/>
            <a:ext cx="1398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Buying habits different on mobile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Forms more difficult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Different intrinsic behaviour for reading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6348231" y="2971982"/>
            <a:ext cx="1193024" cy="5078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Mobile conversion rates increased X YOY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6118417" y="3758193"/>
            <a:ext cx="213437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Typed/ bookmarked – less awareness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RSS feeds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Search traffic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Social media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Email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Paid Search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Offline channels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Not tracked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7726526" y="3662428"/>
            <a:ext cx="213437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404 errors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Page views/ visit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Time on site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Bounce rate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Relevant articles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Relevant breadcrumbs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Site Search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Topic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Special Pages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Subscription message reinforcement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New vs. Returning visitors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Access and entitlement issues – Remember me, Email address formatting, VIPER multiple users</a:t>
            </a:r>
          </a:p>
          <a:p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87" name="Rounded Rectangle 286"/>
          <p:cNvSpPr/>
          <p:nvPr/>
        </p:nvSpPr>
        <p:spPr>
          <a:xfrm>
            <a:off x="7523078" y="23602"/>
            <a:ext cx="1355835" cy="397291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Digital production process - app</a:t>
            </a:r>
            <a:endParaRPr lang="en-GB" sz="1000" dirty="0" smtClean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7539379" y="388701"/>
            <a:ext cx="130782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App feeds reliant upon website resources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7539842" y="861326"/>
            <a:ext cx="1479107" cy="2308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Process efficiency 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90" name="Rounded Rectangle 289"/>
          <p:cNvSpPr/>
          <p:nvPr/>
        </p:nvSpPr>
        <p:spPr>
          <a:xfrm>
            <a:off x="4062405" y="1826"/>
            <a:ext cx="1355835" cy="397291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>
                <a:solidFill>
                  <a:schemeClr val="tx1"/>
                </a:solidFill>
                <a:latin typeface="Lato" panose="020F0502020204030203" pitchFamily="34" charset="0"/>
                <a:cs typeface="Arial" pitchFamily="34" charset="0"/>
              </a:rPr>
              <a:t>Customer changing</a:t>
            </a:r>
            <a:endParaRPr lang="en-GB" sz="1000" dirty="0" smtClean="0">
              <a:solidFill>
                <a:schemeClr val="tx1"/>
              </a:solidFill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4283551" y="375809"/>
            <a:ext cx="1369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Audience demographic changing based on how they perceive the website for them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5807375" y="5593384"/>
            <a:ext cx="176917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Known issues with RSS feeds, search traffic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7331438" y="6236283"/>
            <a:ext cx="1769175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latin typeface="Lato" panose="020F0502020204030203" pitchFamily="34" charset="0"/>
                <a:cs typeface="Arial" pitchFamily="34" charset="0"/>
              </a:rPr>
              <a:t>Known issues with 404 errors, usability on search, relevant articles, subscriptions internal message</a:t>
            </a:r>
            <a:endParaRPr lang="en-GB" sz="900" dirty="0" smtClean="0">
              <a:latin typeface="Lato" panose="020F0502020204030203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7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ato Black" panose="020F0A02020204030203" pitchFamily="34" charset="0"/>
              </a:rPr>
              <a:t>Summary</a:t>
            </a:r>
            <a:endParaRPr lang="en-GB" dirty="0">
              <a:latin typeface="Lato Black" panose="020F0A0202020403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latin typeface="Lato Black" panose="020F0A02020204030203" pitchFamily="34" charset="0"/>
              </a:rPr>
              <a:t>Cause</a:t>
            </a:r>
            <a:endParaRPr lang="en-GB" dirty="0">
              <a:latin typeface="Lato Black" panose="020F0A02020204030203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>
                <a:latin typeface="Lato Black" panose="020F0A02020204030203" pitchFamily="34" charset="0"/>
              </a:rPr>
              <a:t>Solution</a:t>
            </a:r>
            <a:endParaRPr lang="en-GB" dirty="0">
              <a:latin typeface="Lato Black" panose="020F0A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EDE6-B9C2-4084-8405-2E5BFBEC4FCF}" type="slidenum">
              <a:rPr lang="en-GB" smtClean="0">
                <a:solidFill>
                  <a:srgbClr val="464653"/>
                </a:solidFill>
              </a:rPr>
              <a:pPr/>
              <a:t>2</a:t>
            </a:fld>
            <a:endParaRPr lang="en-GB" dirty="0">
              <a:solidFill>
                <a:srgbClr val="464653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dirty="0" smtClean="0">
                <a:latin typeface="Lato" panose="020F0502020204030203" pitchFamily="34" charset="0"/>
              </a:rPr>
              <a:t>Team leadership/ management</a:t>
            </a:r>
          </a:p>
          <a:p>
            <a:endParaRPr lang="en-GB" dirty="0" smtClean="0">
              <a:latin typeface="Lato" panose="020F0502020204030203" pitchFamily="34" charset="0"/>
            </a:endParaRPr>
          </a:p>
          <a:p>
            <a:r>
              <a:rPr lang="en-GB" dirty="0" smtClean="0">
                <a:latin typeface="Lato" panose="020F0502020204030203" pitchFamily="34" charset="0"/>
              </a:rPr>
              <a:t>Digital product value proposition</a:t>
            </a:r>
          </a:p>
          <a:p>
            <a:endParaRPr lang="en-GB" dirty="0" smtClean="0">
              <a:latin typeface="Lato" panose="020F0502020204030203" pitchFamily="34" charset="0"/>
            </a:endParaRPr>
          </a:p>
          <a:p>
            <a:r>
              <a:rPr lang="en-GB" dirty="0" smtClean="0">
                <a:latin typeface="Lato" panose="020F0502020204030203" pitchFamily="34" charset="0"/>
              </a:rPr>
              <a:t>Marketing channel effectiveness – limited to website</a:t>
            </a:r>
          </a:p>
          <a:p>
            <a:r>
              <a:rPr lang="en-GB" dirty="0" smtClean="0">
                <a:latin typeface="Lato" panose="020F0502020204030203" pitchFamily="34" charset="0"/>
              </a:rPr>
              <a:t>Traffic sources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User engagement</a:t>
            </a:r>
            <a:endParaRPr lang="en-GB" dirty="0">
              <a:latin typeface="Lato" panose="020F0502020204030203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>
                <a:latin typeface="Lato" panose="020F0502020204030203" pitchFamily="34" charset="0"/>
              </a:rPr>
              <a:t>?</a:t>
            </a:r>
          </a:p>
          <a:p>
            <a:endParaRPr lang="en-GB" dirty="0" smtClean="0">
              <a:latin typeface="Lato" panose="020F0502020204030203" pitchFamily="34" charset="0"/>
            </a:endParaRPr>
          </a:p>
          <a:p>
            <a:r>
              <a:rPr lang="en-GB" dirty="0" smtClean="0">
                <a:latin typeface="Lato" panose="020F0502020204030203" pitchFamily="34" charset="0"/>
              </a:rPr>
              <a:t>Customer insight project – promotion of other products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Web work – improve single article template</a:t>
            </a:r>
          </a:p>
          <a:p>
            <a:r>
              <a:rPr lang="en-GB" dirty="0" smtClean="0">
                <a:latin typeface="Lato" panose="020F0502020204030203" pitchFamily="34" charset="0"/>
              </a:rPr>
              <a:t>Web work – RSS, Search</a:t>
            </a:r>
          </a:p>
          <a:p>
            <a:r>
              <a:rPr lang="en-GB" dirty="0" smtClean="0">
                <a:latin typeface="Lato" panose="020F0502020204030203" pitchFamily="34" charset="0"/>
              </a:rPr>
              <a:t>User engagement – article template</a:t>
            </a:r>
          </a:p>
          <a:p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415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</a:spPr>
      <a:bodyPr rtlCol="0" anchor="ctr"/>
      <a:lstStyle>
        <a:defPPr algn="ctr">
          <a:defRPr sz="10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0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662</Words>
  <Application>Microsoft Office PowerPoint</Application>
  <PresentationFormat>On-screen Show (4:3)</PresentationFormat>
  <Paragraphs>117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Lato</vt:lpstr>
      <vt:lpstr>Lato Black</vt:lpstr>
      <vt:lpstr>Wingdings</vt:lpstr>
      <vt:lpstr>Wingdings 3</vt:lpstr>
      <vt:lpstr>Origin</vt:lpstr>
      <vt:lpstr>New Scientist Website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Market Problems - Instructions</dc:title>
  <dc:creator>Christopher Tchen</dc:creator>
  <cp:lastModifiedBy>Karman, Kimberly (RBI-UK)</cp:lastModifiedBy>
  <cp:revision>171</cp:revision>
  <cp:lastPrinted>2015-12-08T15:47:19Z</cp:lastPrinted>
  <dcterms:created xsi:type="dcterms:W3CDTF">2014-07-22T08:42:00Z</dcterms:created>
  <dcterms:modified xsi:type="dcterms:W3CDTF">2015-12-08T15:57:58Z</dcterms:modified>
</cp:coreProperties>
</file>