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5" r:id="rId8"/>
    <p:sldId id="263" r:id="rId9"/>
    <p:sldId id="266" r:id="rId10"/>
    <p:sldId id="270" r:id="rId11"/>
    <p:sldId id="267" r:id="rId12"/>
    <p:sldId id="271" r:id="rId13"/>
    <p:sldId id="260" r:id="rId14"/>
    <p:sldId id="274" r:id="rId15"/>
    <p:sldId id="275" r:id="rId16"/>
    <p:sldId id="276" r:id="rId17"/>
    <p:sldId id="269" r:id="rId18"/>
    <p:sldId id="262" r:id="rId19"/>
    <p:sldId id="273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b2b.regn.net\RBI-UK\ByName\Depts\NEWSCIENTIST\NS\Marketing\2016%20Subscriptions\Reporting\Editorial%20section%20stats\Free%20experimen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b2b.regn.net\RBI-UK\ByName\Depts\NEWSCIENTIST\NS\Marketing\2016%20Subscriptions\Reporting\Editorial%20section%20stats\Free%20experimen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 smtClean="0"/>
              <a:t>VISITS</a:t>
            </a:r>
            <a:r>
              <a:rPr lang="en-GB" baseline="0" dirty="0" smtClean="0"/>
              <a:t> DURING EXPERIMENT TIME PERIOD</a:t>
            </a:r>
            <a:endParaRPr lang="en-GB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v>Visits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DATA!$E$4:$P$4</c:f>
              <c:numCache>
                <c:formatCode>[$-409]d\-mmm;@</c:formatCode>
                <c:ptCount val="12"/>
                <c:pt idx="0">
                  <c:v>41297</c:v>
                </c:pt>
                <c:pt idx="1">
                  <c:v>41304</c:v>
                </c:pt>
                <c:pt idx="2">
                  <c:v>41311</c:v>
                </c:pt>
                <c:pt idx="3">
                  <c:v>41318</c:v>
                </c:pt>
                <c:pt idx="4">
                  <c:v>41325</c:v>
                </c:pt>
                <c:pt idx="5">
                  <c:v>41332</c:v>
                </c:pt>
                <c:pt idx="6">
                  <c:v>41339</c:v>
                </c:pt>
                <c:pt idx="7">
                  <c:v>41346</c:v>
                </c:pt>
                <c:pt idx="8">
                  <c:v>41353</c:v>
                </c:pt>
                <c:pt idx="9">
                  <c:v>41360</c:v>
                </c:pt>
                <c:pt idx="10">
                  <c:v>41367</c:v>
                </c:pt>
                <c:pt idx="11">
                  <c:v>41374</c:v>
                </c:pt>
              </c:numCache>
            </c:numRef>
          </c:cat>
          <c:val>
            <c:numRef>
              <c:f>DATA!$E$5:$P$5</c:f>
              <c:numCache>
                <c:formatCode>_(* #,##0_);_(* \(#,##0\);_(* "-"??_);_(@_)</c:formatCode>
                <c:ptCount val="12"/>
                <c:pt idx="0">
                  <c:v>1092913</c:v>
                </c:pt>
                <c:pt idx="1">
                  <c:v>1026466</c:v>
                </c:pt>
                <c:pt idx="2">
                  <c:v>819663</c:v>
                </c:pt>
                <c:pt idx="3">
                  <c:v>871315</c:v>
                </c:pt>
                <c:pt idx="4">
                  <c:v>838748</c:v>
                </c:pt>
                <c:pt idx="5">
                  <c:v>821393</c:v>
                </c:pt>
                <c:pt idx="6">
                  <c:v>990798</c:v>
                </c:pt>
                <c:pt idx="7">
                  <c:v>999554</c:v>
                </c:pt>
                <c:pt idx="8">
                  <c:v>928744</c:v>
                </c:pt>
                <c:pt idx="9">
                  <c:v>1315925</c:v>
                </c:pt>
                <c:pt idx="10">
                  <c:v>892959</c:v>
                </c:pt>
                <c:pt idx="11">
                  <c:v>769887</c:v>
                </c:pt>
              </c:numCache>
            </c:numRef>
          </c:val>
          <c:smooth val="0"/>
        </c:ser>
        <c:ser>
          <c:idx val="0"/>
          <c:order val="1"/>
          <c:tx>
            <c:v>Visits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DATA!$E$4:$P$4</c:f>
              <c:numCache>
                <c:formatCode>[$-409]d\-mmm;@</c:formatCode>
                <c:ptCount val="12"/>
                <c:pt idx="0">
                  <c:v>41297</c:v>
                </c:pt>
                <c:pt idx="1">
                  <c:v>41304</c:v>
                </c:pt>
                <c:pt idx="2">
                  <c:v>41311</c:v>
                </c:pt>
                <c:pt idx="3">
                  <c:v>41318</c:v>
                </c:pt>
                <c:pt idx="4">
                  <c:v>41325</c:v>
                </c:pt>
                <c:pt idx="5">
                  <c:v>41332</c:v>
                </c:pt>
                <c:pt idx="6">
                  <c:v>41339</c:v>
                </c:pt>
                <c:pt idx="7">
                  <c:v>41346</c:v>
                </c:pt>
                <c:pt idx="8">
                  <c:v>41353</c:v>
                </c:pt>
                <c:pt idx="9">
                  <c:v>41360</c:v>
                </c:pt>
                <c:pt idx="10">
                  <c:v>41367</c:v>
                </c:pt>
                <c:pt idx="11">
                  <c:v>41374</c:v>
                </c:pt>
              </c:numCache>
            </c:numRef>
          </c:cat>
          <c:val>
            <c:numRef>
              <c:f>DATA!$E$5:$P$5</c:f>
              <c:numCache>
                <c:formatCode>_(* #,##0_);_(* \(#,##0\);_(* "-"??_);_(@_)</c:formatCode>
                <c:ptCount val="12"/>
                <c:pt idx="0">
                  <c:v>1092913</c:v>
                </c:pt>
                <c:pt idx="1">
                  <c:v>1026466</c:v>
                </c:pt>
                <c:pt idx="2">
                  <c:v>819663</c:v>
                </c:pt>
                <c:pt idx="3">
                  <c:v>871315</c:v>
                </c:pt>
                <c:pt idx="4">
                  <c:v>838748</c:v>
                </c:pt>
                <c:pt idx="5">
                  <c:v>821393</c:v>
                </c:pt>
                <c:pt idx="6">
                  <c:v>990798</c:v>
                </c:pt>
                <c:pt idx="7">
                  <c:v>999554</c:v>
                </c:pt>
                <c:pt idx="8">
                  <c:v>928744</c:v>
                </c:pt>
                <c:pt idx="9">
                  <c:v>1315925</c:v>
                </c:pt>
                <c:pt idx="10">
                  <c:v>892959</c:v>
                </c:pt>
                <c:pt idx="11">
                  <c:v>769887</c:v>
                </c:pt>
              </c:numCache>
            </c:numRef>
          </c:val>
          <c:smooth val="0"/>
        </c:ser>
        <c:ser>
          <c:idx val="2"/>
          <c:order val="2"/>
          <c:tx>
            <c:v>HIGH STDEV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DATA!$E$4:$P$4</c:f>
              <c:numCache>
                <c:formatCode>[$-409]d\-mmm;@</c:formatCode>
                <c:ptCount val="12"/>
                <c:pt idx="0">
                  <c:v>41297</c:v>
                </c:pt>
                <c:pt idx="1">
                  <c:v>41304</c:v>
                </c:pt>
                <c:pt idx="2">
                  <c:v>41311</c:v>
                </c:pt>
                <c:pt idx="3">
                  <c:v>41318</c:v>
                </c:pt>
                <c:pt idx="4">
                  <c:v>41325</c:v>
                </c:pt>
                <c:pt idx="5">
                  <c:v>41332</c:v>
                </c:pt>
                <c:pt idx="6">
                  <c:v>41339</c:v>
                </c:pt>
                <c:pt idx="7">
                  <c:v>41346</c:v>
                </c:pt>
                <c:pt idx="8">
                  <c:v>41353</c:v>
                </c:pt>
                <c:pt idx="9">
                  <c:v>41360</c:v>
                </c:pt>
                <c:pt idx="10">
                  <c:v>41367</c:v>
                </c:pt>
                <c:pt idx="11">
                  <c:v>41374</c:v>
                </c:pt>
              </c:numCache>
            </c:numRef>
          </c:cat>
          <c:val>
            <c:numRef>
              <c:f>DATA!$D$14:$P$14</c:f>
              <c:numCache>
                <c:formatCode>_(* #,##0_);_(* \(#,##0\);_(* "-"??_);_(@_)</c:formatCode>
                <c:ptCount val="13"/>
                <c:pt idx="0">
                  <c:v>1092407.1271423369</c:v>
                </c:pt>
                <c:pt idx="1">
                  <c:v>1092407.1271423369</c:v>
                </c:pt>
                <c:pt idx="2">
                  <c:v>1092407.1271423369</c:v>
                </c:pt>
                <c:pt idx="3">
                  <c:v>1092407.1271423369</c:v>
                </c:pt>
                <c:pt idx="4">
                  <c:v>1092407.1271423369</c:v>
                </c:pt>
                <c:pt idx="5">
                  <c:v>1092407.1271423369</c:v>
                </c:pt>
                <c:pt idx="6">
                  <c:v>1092407.1271423369</c:v>
                </c:pt>
                <c:pt idx="7">
                  <c:v>1092407.1271423369</c:v>
                </c:pt>
                <c:pt idx="8">
                  <c:v>1092407.1271423369</c:v>
                </c:pt>
                <c:pt idx="9">
                  <c:v>1092407.1271423369</c:v>
                </c:pt>
                <c:pt idx="10">
                  <c:v>1092407.1271423369</c:v>
                </c:pt>
                <c:pt idx="11">
                  <c:v>1092407.1271423369</c:v>
                </c:pt>
                <c:pt idx="12">
                  <c:v>1092407.1271423369</c:v>
                </c:pt>
              </c:numCache>
            </c:numRef>
          </c:val>
          <c:smooth val="0"/>
        </c:ser>
        <c:ser>
          <c:idx val="3"/>
          <c:order val="3"/>
          <c:tx>
            <c:v>LOW STDEV</c:v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DATA!$E$4:$P$4</c:f>
              <c:numCache>
                <c:formatCode>[$-409]d\-mmm;@</c:formatCode>
                <c:ptCount val="12"/>
                <c:pt idx="0">
                  <c:v>41297</c:v>
                </c:pt>
                <c:pt idx="1">
                  <c:v>41304</c:v>
                </c:pt>
                <c:pt idx="2">
                  <c:v>41311</c:v>
                </c:pt>
                <c:pt idx="3">
                  <c:v>41318</c:v>
                </c:pt>
                <c:pt idx="4">
                  <c:v>41325</c:v>
                </c:pt>
                <c:pt idx="5">
                  <c:v>41332</c:v>
                </c:pt>
                <c:pt idx="6">
                  <c:v>41339</c:v>
                </c:pt>
                <c:pt idx="7">
                  <c:v>41346</c:v>
                </c:pt>
                <c:pt idx="8">
                  <c:v>41353</c:v>
                </c:pt>
                <c:pt idx="9">
                  <c:v>41360</c:v>
                </c:pt>
                <c:pt idx="10">
                  <c:v>41367</c:v>
                </c:pt>
                <c:pt idx="11">
                  <c:v>41374</c:v>
                </c:pt>
              </c:numCache>
            </c:numRef>
          </c:cat>
          <c:val>
            <c:numRef>
              <c:f>DATA!$D$15:$P$15</c:f>
              <c:numCache>
                <c:formatCode>_(* #,##0_);_(* \(#,##0\);_(* "-"??_);_(@_)</c:formatCode>
                <c:ptCount val="13"/>
                <c:pt idx="0">
                  <c:v>802320.37285766308</c:v>
                </c:pt>
                <c:pt idx="1">
                  <c:v>802320.37285766308</c:v>
                </c:pt>
                <c:pt idx="2">
                  <c:v>802320.37285766308</c:v>
                </c:pt>
                <c:pt idx="3">
                  <c:v>802320.37285766308</c:v>
                </c:pt>
                <c:pt idx="4">
                  <c:v>802320.37285766308</c:v>
                </c:pt>
                <c:pt idx="5">
                  <c:v>802320.37285766308</c:v>
                </c:pt>
                <c:pt idx="6">
                  <c:v>802320.37285766308</c:v>
                </c:pt>
                <c:pt idx="7">
                  <c:v>802320.37285766308</c:v>
                </c:pt>
                <c:pt idx="8">
                  <c:v>802320.37285766308</c:v>
                </c:pt>
                <c:pt idx="9">
                  <c:v>802320.37285766308</c:v>
                </c:pt>
                <c:pt idx="10">
                  <c:v>802320.37285766308</c:v>
                </c:pt>
                <c:pt idx="11">
                  <c:v>802320.37285766308</c:v>
                </c:pt>
                <c:pt idx="12">
                  <c:v>802320.37285766308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791648"/>
        <c:axId val="352792040"/>
      </c:lineChart>
      <c:catAx>
        <c:axId val="352791648"/>
        <c:scaling>
          <c:orientation val="minMax"/>
        </c:scaling>
        <c:delete val="0"/>
        <c:axPos val="b"/>
        <c:numFmt formatCode="[$-409]d\-mmm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92040"/>
        <c:crosses val="autoZero"/>
        <c:auto val="0"/>
        <c:lblAlgn val="ctr"/>
        <c:lblOffset val="100"/>
        <c:noMultiLvlLbl val="0"/>
      </c:catAx>
      <c:valAx>
        <c:axId val="35279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9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Registrations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DATA!$E$4:$P$4</c:f>
              <c:numCache>
                <c:formatCode>[$-409]d\-mmm;@</c:formatCode>
                <c:ptCount val="12"/>
                <c:pt idx="0">
                  <c:v>41297</c:v>
                </c:pt>
                <c:pt idx="1">
                  <c:v>41304</c:v>
                </c:pt>
                <c:pt idx="2">
                  <c:v>41311</c:v>
                </c:pt>
                <c:pt idx="3">
                  <c:v>41318</c:v>
                </c:pt>
                <c:pt idx="4">
                  <c:v>41325</c:v>
                </c:pt>
                <c:pt idx="5">
                  <c:v>41332</c:v>
                </c:pt>
                <c:pt idx="6">
                  <c:v>41339</c:v>
                </c:pt>
                <c:pt idx="7">
                  <c:v>41346</c:v>
                </c:pt>
                <c:pt idx="8">
                  <c:v>41353</c:v>
                </c:pt>
                <c:pt idx="9">
                  <c:v>41360</c:v>
                </c:pt>
                <c:pt idx="10">
                  <c:v>41367</c:v>
                </c:pt>
                <c:pt idx="11">
                  <c:v>41374</c:v>
                </c:pt>
              </c:numCache>
            </c:numRef>
          </c:cat>
          <c:val>
            <c:numRef>
              <c:f>DATA!$E$6:$P$6</c:f>
              <c:numCache>
                <c:formatCode>_(* #,##0_);_(* \(#,##0\);_(* "-"??_);_(@_)</c:formatCode>
                <c:ptCount val="12"/>
                <c:pt idx="0">
                  <c:v>409</c:v>
                </c:pt>
                <c:pt idx="1">
                  <c:v>384</c:v>
                </c:pt>
                <c:pt idx="2">
                  <c:v>673</c:v>
                </c:pt>
                <c:pt idx="3">
                  <c:v>281</c:v>
                </c:pt>
                <c:pt idx="4">
                  <c:v>963</c:v>
                </c:pt>
                <c:pt idx="5">
                  <c:v>1419</c:v>
                </c:pt>
                <c:pt idx="6">
                  <c:v>1312</c:v>
                </c:pt>
                <c:pt idx="7">
                  <c:v>2787</c:v>
                </c:pt>
                <c:pt idx="8">
                  <c:v>954</c:v>
                </c:pt>
                <c:pt idx="9">
                  <c:v>1137</c:v>
                </c:pt>
                <c:pt idx="10">
                  <c:v>1289</c:v>
                </c:pt>
                <c:pt idx="11">
                  <c:v>595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2792824"/>
        <c:axId val="239547152"/>
      </c:lineChart>
      <c:lineChart>
        <c:grouping val="standard"/>
        <c:varyColors val="0"/>
        <c:ser>
          <c:idx val="1"/>
          <c:order val="1"/>
          <c:tx>
            <c:v>Subs Sold online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DATA!$E$4:$P$4</c:f>
              <c:numCache>
                <c:formatCode>[$-409]d\-mmm;@</c:formatCode>
                <c:ptCount val="12"/>
                <c:pt idx="0">
                  <c:v>41297</c:v>
                </c:pt>
                <c:pt idx="1">
                  <c:v>41304</c:v>
                </c:pt>
                <c:pt idx="2">
                  <c:v>41311</c:v>
                </c:pt>
                <c:pt idx="3">
                  <c:v>41318</c:v>
                </c:pt>
                <c:pt idx="4">
                  <c:v>41325</c:v>
                </c:pt>
                <c:pt idx="5">
                  <c:v>41332</c:v>
                </c:pt>
                <c:pt idx="6">
                  <c:v>41339</c:v>
                </c:pt>
                <c:pt idx="7">
                  <c:v>41346</c:v>
                </c:pt>
                <c:pt idx="8">
                  <c:v>41353</c:v>
                </c:pt>
                <c:pt idx="9">
                  <c:v>41360</c:v>
                </c:pt>
                <c:pt idx="10">
                  <c:v>41367</c:v>
                </c:pt>
                <c:pt idx="11">
                  <c:v>41374</c:v>
                </c:pt>
              </c:numCache>
            </c:numRef>
          </c:cat>
          <c:val>
            <c:numRef>
              <c:f>DATA!$E$7:$P$7</c:f>
              <c:numCache>
                <c:formatCode>General</c:formatCode>
                <c:ptCount val="12"/>
                <c:pt idx="0">
                  <c:v>525</c:v>
                </c:pt>
                <c:pt idx="1">
                  <c:v>485</c:v>
                </c:pt>
                <c:pt idx="2">
                  <c:v>398</c:v>
                </c:pt>
                <c:pt idx="3">
                  <c:v>394</c:v>
                </c:pt>
                <c:pt idx="4">
                  <c:v>409</c:v>
                </c:pt>
                <c:pt idx="5">
                  <c:v>401</c:v>
                </c:pt>
                <c:pt idx="6">
                  <c:v>416</c:v>
                </c:pt>
                <c:pt idx="7">
                  <c:v>392</c:v>
                </c:pt>
                <c:pt idx="8">
                  <c:v>367</c:v>
                </c:pt>
                <c:pt idx="9">
                  <c:v>424</c:v>
                </c:pt>
                <c:pt idx="10">
                  <c:v>479</c:v>
                </c:pt>
                <c:pt idx="11">
                  <c:v>389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9547936"/>
        <c:axId val="239547544"/>
      </c:lineChart>
      <c:catAx>
        <c:axId val="352792824"/>
        <c:scaling>
          <c:orientation val="minMax"/>
        </c:scaling>
        <c:delete val="0"/>
        <c:axPos val="b"/>
        <c:numFmt formatCode="[$-409]d\-mmm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47152"/>
        <c:crosses val="autoZero"/>
        <c:auto val="0"/>
        <c:lblAlgn val="ctr"/>
        <c:lblOffset val="100"/>
        <c:noMultiLvlLbl val="0"/>
      </c:catAx>
      <c:valAx>
        <c:axId val="23954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92824"/>
        <c:crosses val="autoZero"/>
        <c:crossBetween val="between"/>
      </c:valAx>
      <c:valAx>
        <c:axId val="23954754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47936"/>
        <c:crosses val="max"/>
        <c:crossBetween val="between"/>
      </c:valAx>
      <c:dateAx>
        <c:axId val="239547936"/>
        <c:scaling>
          <c:orientation val="minMax"/>
        </c:scaling>
        <c:delete val="1"/>
        <c:axPos val="b"/>
        <c:numFmt formatCode="[$-409]d\-mmm;@" sourceLinked="1"/>
        <c:majorTickMark val="out"/>
        <c:minorTickMark val="none"/>
        <c:tickLblPos val="nextTo"/>
        <c:crossAx val="239547544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Lato" panose="020F050202020403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AE96-2291-438E-A89D-4C5ED3BE22B1}" type="datetimeFigureOut">
              <a:rPr lang="en-GB" smtClean="0"/>
              <a:t>01/04/2016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AF98-1DDE-45C0-8AE5-550256003F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105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/>
          <a:lstStyle>
            <a:lvl1pPr>
              <a:defRPr>
                <a:latin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AE96-2291-438E-A89D-4C5ED3BE22B1}" type="datetimeFigureOut">
              <a:rPr lang="en-GB" smtClean="0"/>
              <a:t>01/04/2016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AF98-1DDE-45C0-8AE5-550256003F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636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AE96-2291-438E-A89D-4C5ED3BE22B1}" type="datetimeFigureOut">
              <a:rPr lang="en-GB" smtClean="0"/>
              <a:t>01/04/2016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AF98-1DDE-45C0-8AE5-550256003F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641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AE96-2291-438E-A89D-4C5ED3BE22B1}" type="datetimeFigureOut">
              <a:rPr lang="en-GB" smtClean="0"/>
              <a:t>01/04/2016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AF98-1DDE-45C0-8AE5-550256003F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12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AE96-2291-438E-A89D-4C5ED3BE22B1}" type="datetimeFigureOut">
              <a:rPr lang="en-GB" smtClean="0"/>
              <a:t>01/04/2016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AF98-1DDE-45C0-8AE5-550256003F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372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AE96-2291-438E-A89D-4C5ED3BE22B1}" type="datetimeFigureOut">
              <a:rPr lang="en-GB" smtClean="0"/>
              <a:t>01/04/2016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AF98-1DDE-45C0-8AE5-550256003F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296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AE96-2291-438E-A89D-4C5ED3BE22B1}" type="datetimeFigureOut">
              <a:rPr lang="en-GB" smtClean="0"/>
              <a:t>01/04/2016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AF98-1DDE-45C0-8AE5-550256003F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88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AE96-2291-438E-A89D-4C5ED3BE22B1}" type="datetimeFigureOut">
              <a:rPr lang="en-GB" smtClean="0"/>
              <a:t>01/04/2016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AF98-1DDE-45C0-8AE5-550256003F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778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AE96-2291-438E-A89D-4C5ED3BE22B1}" type="datetimeFigureOut">
              <a:rPr lang="en-GB" smtClean="0"/>
              <a:t>01/04/2016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AF98-1DDE-45C0-8AE5-550256003F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449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AE96-2291-438E-A89D-4C5ED3BE22B1}" type="datetimeFigureOut">
              <a:rPr lang="en-GB" smtClean="0"/>
              <a:t>01/04/2016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AF98-1DDE-45C0-8AE5-550256003F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459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AE96-2291-438E-A89D-4C5ED3BE22B1}" type="datetimeFigureOut">
              <a:rPr lang="en-GB" smtClean="0"/>
              <a:t>01/04/2016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AF98-1DDE-45C0-8AE5-550256003F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851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9AE96-2291-438E-A89D-4C5ED3BE22B1}" type="datetimeFigureOut">
              <a:rPr lang="en-GB" smtClean="0"/>
              <a:t>01/04/2016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AF98-1DDE-45C0-8AE5-550256003F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731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ynter.org/2013/bostonglobe-com-other-sites-drop-paywalls-for-marathon-coverage/210370/" TargetMode="External"/><Relationship Id="rId2" Type="http://schemas.openxmlformats.org/officeDocument/2006/relationships/hyperlink" Target="http://www.niemanlab.org/2015/03/after-the-archive-came-down-the-new-yorkers-revamped-paywall-is-driving-new-readers-and-subscriber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ewyorker.com/news/john-cassidy/the-financial-times-and-the-future-of-journalism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Website strategy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March 11</a:t>
            </a:r>
            <a:r>
              <a:rPr lang="en-GB" baseline="30000" dirty="0" smtClean="0"/>
              <a:t>th</a:t>
            </a:r>
            <a:r>
              <a:rPr lang="en-GB" dirty="0" smtClean="0"/>
              <a:t>,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965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/>
              <a:t>Experiment – February – March 2014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/>
              <a:t>Data point – July 2015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/>
              <a:t>Twitter 1 million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481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happens when we make the site free?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en-GB" dirty="0" smtClean="0"/>
              <a:t>Hypothesis:  </a:t>
            </a:r>
          </a:p>
          <a:p>
            <a:pPr marL="1143000" lvl="1" indent="-457200">
              <a:buFontTx/>
              <a:buChar char="-"/>
            </a:pPr>
            <a:r>
              <a:rPr lang="en-GB" dirty="0" smtClean="0"/>
              <a:t>Traffic will increase</a:t>
            </a:r>
          </a:p>
          <a:p>
            <a:pPr marL="1143000" lvl="1" indent="-457200">
              <a:buFontTx/>
              <a:buChar char="-"/>
            </a:pPr>
            <a:r>
              <a:rPr lang="en-GB" dirty="0" smtClean="0"/>
              <a:t>registrations will increase after - uplift</a:t>
            </a:r>
          </a:p>
          <a:p>
            <a:pPr marL="1143000" lvl="1" indent="-457200">
              <a:buFontTx/>
              <a:buChar char="-"/>
            </a:pPr>
            <a:r>
              <a:rPr lang="en-GB" dirty="0" smtClean="0"/>
              <a:t>subscriptions will increase after - uplift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877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Experiment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February 2014 – 4 weeks worth of current issue content was made completely free</a:t>
            </a:r>
          </a:p>
          <a:p>
            <a:r>
              <a:rPr lang="en-GB" dirty="0" smtClean="0"/>
              <a:t>March 2014 – experimented with variables of cover feature vs. three features</a:t>
            </a:r>
          </a:p>
          <a:p>
            <a:r>
              <a:rPr lang="en-GB" dirty="0" smtClean="0"/>
              <a:t>April 2014 – back to standard barrier 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275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913529"/>
              </p:ext>
            </p:extLst>
          </p:nvPr>
        </p:nvGraphicFramePr>
        <p:xfrm>
          <a:off x="368300" y="1384301"/>
          <a:ext cx="11569699" cy="36646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5900"/>
                <a:gridCol w="1587500"/>
                <a:gridCol w="1600200"/>
                <a:gridCol w="1308100"/>
                <a:gridCol w="1186408"/>
                <a:gridCol w="1353592"/>
                <a:gridCol w="563875"/>
                <a:gridCol w="2484124"/>
              </a:tblGrid>
              <a:tr h="10414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2014 Experiment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FREE vs. BARRIER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</a:tr>
              <a:tr h="89743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>
                          <a:effectLst/>
                          <a:latin typeface="Lato" panose="020F0502020204030203" pitchFamily="34" charset="0"/>
                        </a:rPr>
                        <a:t>Free current issue content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>
                          <a:effectLst/>
                          <a:latin typeface="Lato" panose="020F0502020204030203" pitchFamily="34" charset="0"/>
                        </a:rPr>
                        <a:t>cover or 3 features free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>
                          <a:effectLst/>
                          <a:latin typeface="Lato" panose="020F0502020204030203" pitchFamily="34" charset="0"/>
                        </a:rPr>
                        <a:t>4 weeks after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Average full year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Standard Deviation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VARIANCE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</a:tr>
              <a:tr h="58845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Visits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 smtClean="0">
                          <a:effectLst/>
                          <a:latin typeface="Lato" panose="020F0502020204030203" pitchFamily="34" charset="0"/>
                        </a:rPr>
                        <a:t>952,589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 smtClean="0">
                          <a:effectLst/>
                          <a:latin typeface="Lato" panose="020F0502020204030203" pitchFamily="34" charset="0"/>
                        </a:rPr>
                        <a:t>912,623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 smtClean="0">
                          <a:effectLst/>
                          <a:latin typeface="Lato" panose="020F0502020204030203" pitchFamily="34" charset="0"/>
                        </a:rPr>
                        <a:t>976,879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 smtClean="0">
                          <a:effectLst/>
                          <a:latin typeface="Lato" panose="020F0502020204030203" pitchFamily="34" charset="0"/>
                        </a:rPr>
                        <a:t>871,640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1" u="none" strike="noStrike" dirty="0" smtClean="0">
                          <a:effectLst/>
                          <a:latin typeface="Lato" panose="020F0502020204030203" pitchFamily="34" charset="0"/>
                        </a:rPr>
                        <a:t>241,213</a:t>
                      </a:r>
                      <a:endParaRPr lang="en-GB" sz="1800" b="1" i="1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         </a:t>
                      </a:r>
                      <a:r>
                        <a:rPr lang="en-GB" sz="1800" u="none" strike="noStrike" dirty="0" smtClean="0">
                          <a:effectLst/>
                          <a:latin typeface="Lato" panose="020F0502020204030203" pitchFamily="34" charset="0"/>
                        </a:rPr>
                        <a:t>+80,949 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</a:tr>
              <a:tr h="568686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Registrations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437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 smtClean="0">
                          <a:effectLst/>
                          <a:latin typeface="Lato" panose="020F0502020204030203" pitchFamily="34" charset="0"/>
                        </a:rPr>
                        <a:t>1,620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994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 smtClean="0">
                          <a:effectLst/>
                          <a:latin typeface="Lato" panose="020F0502020204030203" pitchFamily="34" charset="0"/>
                        </a:rPr>
                        <a:t>1,156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1" u="none" strike="noStrike" dirty="0">
                          <a:effectLst/>
                          <a:latin typeface="Lato" panose="020F0502020204030203" pitchFamily="34" charset="0"/>
                        </a:rPr>
                        <a:t>506</a:t>
                      </a:r>
                      <a:endParaRPr lang="en-GB" sz="1800" b="1" i="1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-719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</a:tr>
              <a:tr h="568686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Subscriptions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421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394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431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508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1" u="none" strike="noStrike" dirty="0">
                          <a:effectLst/>
                          <a:latin typeface="Lato" panose="020F0502020204030203" pitchFamily="34" charset="0"/>
                        </a:rPr>
                        <a:t>215</a:t>
                      </a:r>
                      <a:endParaRPr lang="en-GB" sz="1800" b="1" i="1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-10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5486400"/>
            <a:ext cx="11684000" cy="9233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Lato" panose="020F0502020204030203" pitchFamily="34" charset="0"/>
              </a:rPr>
              <a:t>There was no demonstrable increase in traffic to justify the decline in subscriptions when the website went free or when less features where put behind the barrier </a:t>
            </a:r>
          </a:p>
          <a:p>
            <a:r>
              <a:rPr lang="en-GB" b="1" dirty="0" smtClean="0">
                <a:latin typeface="Lato" panose="020F0502020204030203" pitchFamily="34" charset="0"/>
              </a:rPr>
              <a:t>CONCLUSION – Put barriers back up and push</a:t>
            </a:r>
            <a:endParaRPr lang="en-GB" b="1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59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869797"/>
              </p:ext>
            </p:extLst>
          </p:nvPr>
        </p:nvGraphicFramePr>
        <p:xfrm>
          <a:off x="520700" y="228600"/>
          <a:ext cx="10477499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138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091620"/>
              </p:ext>
            </p:extLst>
          </p:nvPr>
        </p:nvGraphicFramePr>
        <p:xfrm>
          <a:off x="1450397" y="393988"/>
          <a:ext cx="9291205" cy="6070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6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point to consider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July 2015 website relaunch – barriers down for 2 weeks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098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6868915"/>
              </p:ext>
            </p:extLst>
          </p:nvPr>
        </p:nvGraphicFramePr>
        <p:xfrm>
          <a:off x="355600" y="1593786"/>
          <a:ext cx="11518899" cy="27623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7012"/>
                <a:gridCol w="1945427"/>
                <a:gridCol w="1750884"/>
                <a:gridCol w="1361799"/>
                <a:gridCol w="1526412"/>
                <a:gridCol w="1913761"/>
                <a:gridCol w="1333604"/>
              </a:tblGrid>
              <a:tr h="503105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effectLst/>
                          <a:latin typeface="Lato" panose="020F0502020204030203" pitchFamily="34" charset="0"/>
                        </a:rPr>
                        <a:t>2015 Experiment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FREE vs. BARRIER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</a:tr>
              <a:tr h="749895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effectLst/>
                          <a:latin typeface="Lato" panose="020F0502020204030203" pitchFamily="34" charset="0"/>
                        </a:rPr>
                        <a:t>Barriers down 2 weeks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effectLst/>
                          <a:latin typeface="Lato" panose="020F0502020204030203" pitchFamily="34" charset="0"/>
                        </a:rPr>
                        <a:t>After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Average full year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Standard Deviation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After after website - no Christmas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VARIANCE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</a:tr>
              <a:tr h="503105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Visits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                                       731,039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                                  819,429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effectLst/>
                          <a:latin typeface="Lato" panose="020F0502020204030203" pitchFamily="34" charset="0"/>
                        </a:rPr>
                        <a:t>                      860,084 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effectLst/>
                          <a:latin typeface="Lato" panose="020F0502020204030203" pitchFamily="34" charset="0"/>
                        </a:rPr>
                        <a:t>                           223,181 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                                                     818,708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u="none" strike="noStrike" dirty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</a:t>
                      </a:r>
                      <a:r>
                        <a:rPr lang="en-GB" sz="1600" u="none" strike="noStrike" dirty="0" smtClean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87,669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</a:tr>
              <a:tr h="503105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Registrations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                                                604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                                          263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                           1,077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effectLst/>
                          <a:latin typeface="Lato" panose="020F0502020204030203" pitchFamily="34" charset="0"/>
                        </a:rPr>
                        <a:t>                                   506 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effectLst/>
                          <a:latin typeface="Lato" panose="020F0502020204030203" pitchFamily="34" charset="0"/>
                        </a:rPr>
                        <a:t>                                                             766 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u="none" strike="noStrike" dirty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-162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</a:tr>
              <a:tr h="503105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Subscriptions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                                                313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                                          420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                              486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  <a:latin typeface="Lato" panose="020F0502020204030203" pitchFamily="34" charset="0"/>
                        </a:rPr>
                        <a:t>                                   183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effectLst/>
                          <a:latin typeface="Lato" panose="020F0502020204030203" pitchFamily="34" charset="0"/>
                        </a:rPr>
                        <a:t>                                                             450 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u="none" strike="noStrike" dirty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-137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411" marR="9411" marT="9411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0499" y="5123097"/>
            <a:ext cx="11684000" cy="9233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Lato" panose="020F0502020204030203" pitchFamily="34" charset="0"/>
              </a:rPr>
              <a:t>There was no demonstrable increase in traffic to justify the decline in subscriptions when the website went free or when less features where put behind the barrier </a:t>
            </a:r>
          </a:p>
          <a:p>
            <a:r>
              <a:rPr lang="en-GB" b="1" dirty="0" smtClean="0">
                <a:latin typeface="Lato" panose="020F0502020204030203" pitchFamily="34" charset="0"/>
              </a:rPr>
              <a:t>CONCLUSION – Put barriers back up and push</a:t>
            </a:r>
            <a:endParaRPr lang="en-GB" b="1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9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Registration Cohort conversion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- Need to measure and any free pass promotion should impact 1. registration volume 2. comparative registration cohort conversion to subscriptions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900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Impacts barriers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en-GB" dirty="0" smtClean="0"/>
              <a:t>Average of 100k visits per week to subscription barrier currently </a:t>
            </a:r>
          </a:p>
          <a:p>
            <a:pPr marL="1143000" lvl="1" indent="-457200">
              <a:buFontTx/>
              <a:buChar char="-"/>
            </a:pPr>
            <a:r>
              <a:rPr lang="en-GB" dirty="0" smtClean="0"/>
              <a:t>50k current issue content</a:t>
            </a:r>
          </a:p>
          <a:p>
            <a:pPr marL="1143000" lvl="1" indent="-457200">
              <a:buFontTx/>
              <a:buChar char="-"/>
            </a:pPr>
            <a:r>
              <a:rPr lang="en-GB" dirty="0" smtClean="0"/>
              <a:t>50k long tail of archive content</a:t>
            </a:r>
          </a:p>
          <a:p>
            <a:pPr marL="1143000" lvl="1" indent="-457200">
              <a:buFontTx/>
              <a:buChar char="-"/>
            </a:pPr>
            <a:r>
              <a:rPr lang="en-GB" dirty="0" smtClean="0"/>
              <a:t>0.06% conversion per week</a:t>
            </a:r>
          </a:p>
          <a:p>
            <a:pPr marL="1143000" lvl="1" indent="-457200">
              <a:buFontTx/>
              <a:buChar char="-"/>
            </a:pPr>
            <a:r>
              <a:rPr lang="en-GB" dirty="0" smtClean="0"/>
              <a:t>60 subscriptions per week</a:t>
            </a:r>
          </a:p>
          <a:p>
            <a:pPr marL="457200" indent="-457200">
              <a:buFontTx/>
              <a:buChar char="-"/>
            </a:pPr>
            <a:r>
              <a:rPr lang="en-GB" dirty="0" smtClean="0"/>
              <a:t>Average of 40k visits per week to registration barrier</a:t>
            </a:r>
          </a:p>
          <a:p>
            <a:pPr marL="1143000" lvl="1" indent="-457200">
              <a:buFontTx/>
              <a:buChar char="-"/>
            </a:pPr>
            <a:r>
              <a:rPr lang="en-GB" dirty="0" smtClean="0"/>
              <a:t>5% conversion rate average</a:t>
            </a:r>
          </a:p>
          <a:p>
            <a:pPr marL="1143000" lvl="1" indent="-457200">
              <a:buFontTx/>
              <a:buChar char="-"/>
            </a:pPr>
            <a:r>
              <a:rPr lang="en-GB" dirty="0" smtClean="0"/>
              <a:t>2k new registrations per week</a:t>
            </a:r>
          </a:p>
          <a:p>
            <a:pPr marL="1143000" lvl="1" indent="-45720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806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Points to measure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If one of the biggest sources of new audiences to either archive or current issue content is from SEO, what is the impact?</a:t>
            </a:r>
          </a:p>
          <a:p>
            <a:endParaRPr lang="en-GB" dirty="0"/>
          </a:p>
          <a:p>
            <a:r>
              <a:rPr lang="en-GB" dirty="0" smtClean="0"/>
              <a:t>If one of the biggest sources of new audience is from social media, what is the impact of unlocking more content to them?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216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Registration persuasion architecture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7900" y="1992312"/>
            <a:ext cx="10515600" cy="4351338"/>
          </a:xfrm>
        </p:spPr>
        <p:txBody>
          <a:bodyPr/>
          <a:lstStyle/>
          <a:p>
            <a:r>
              <a:rPr lang="en-GB" dirty="0" smtClean="0"/>
              <a:t>Already area opportunities to make this better – currently down average of 15 subscriptions per month from My Account area</a:t>
            </a:r>
          </a:p>
          <a:p>
            <a:endParaRPr lang="en-GB" dirty="0"/>
          </a:p>
          <a:p>
            <a:r>
              <a:rPr lang="en-GB" dirty="0" smtClean="0"/>
              <a:t>Current customer complaints about Login cookie working long term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6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800" y="163172"/>
            <a:ext cx="144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Registered user persuasion architecture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043" t="11067" b="4948"/>
          <a:stretch/>
        </p:blipFill>
        <p:spPr>
          <a:xfrm>
            <a:off x="1625600" y="0"/>
            <a:ext cx="11455400" cy="81915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940300" y="2921000"/>
            <a:ext cx="7531100" cy="36195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13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593" y="-1778000"/>
            <a:ext cx="7753177" cy="18212213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435100" y="0"/>
            <a:ext cx="6184900" cy="66929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77800" y="163172"/>
            <a:ext cx="144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Registered user persuasion architecture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58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-573087"/>
            <a:ext cx="9882188" cy="790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7800" y="163172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Logged in subscriber homepage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789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167" t="12630" r="25209" b="4297"/>
          <a:stretch/>
        </p:blipFill>
        <p:spPr>
          <a:xfrm>
            <a:off x="2489200" y="304800"/>
            <a:ext cx="6172200" cy="810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6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 smtClean="0"/>
              <a:t>History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167" t="10678" r="33542" b="2083"/>
          <a:stretch/>
        </p:blipFill>
        <p:spPr>
          <a:xfrm>
            <a:off x="3289300" y="-279400"/>
            <a:ext cx="6985000" cy="850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1800" y="1447800"/>
            <a:ext cx="2641600" cy="230832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ato" panose="020F0502020204030203" pitchFamily="34" charset="0"/>
              </a:rPr>
              <a:t>9,000 page views to this list</a:t>
            </a:r>
          </a:p>
          <a:p>
            <a:endParaRPr lang="en-GB" dirty="0">
              <a:latin typeface="Lato" panose="020F0502020204030203" pitchFamily="34" charset="0"/>
            </a:endParaRPr>
          </a:p>
          <a:p>
            <a:r>
              <a:rPr lang="en-GB" dirty="0" smtClean="0">
                <a:latin typeface="Lato" panose="020F0502020204030203" pitchFamily="34" charset="0"/>
              </a:rPr>
              <a:t>No demonstrable uplift in traffic</a:t>
            </a:r>
          </a:p>
          <a:p>
            <a:endParaRPr lang="en-GB" dirty="0">
              <a:latin typeface="Lato" panose="020F0502020204030203" pitchFamily="34" charset="0"/>
            </a:endParaRPr>
          </a:p>
          <a:p>
            <a:r>
              <a:rPr lang="en-GB" dirty="0" smtClean="0">
                <a:latin typeface="Lato" panose="020F0502020204030203" pitchFamily="34" charset="0"/>
              </a:rPr>
              <a:t>Competition won by </a:t>
            </a:r>
          </a:p>
          <a:p>
            <a:endParaRPr lang="en-GB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95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Competitive landscape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New Yorker – Summer of Free in 2014</a:t>
            </a:r>
          </a:p>
          <a:p>
            <a:r>
              <a:rPr lang="en-GB" dirty="0" smtClean="0">
                <a:hlinkClick r:id="rId2"/>
              </a:rPr>
              <a:t>http://www.niemanlab.org/2015/03/after-the-archive-came-down-the-new-yorkers-revamped-paywall-is-driving-new-readers-and-subscribers/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Boston Globe- Marathon bombing </a:t>
            </a:r>
            <a:r>
              <a:rPr lang="en-GB" u="sng" dirty="0">
                <a:hlinkClick r:id="rId3"/>
              </a:rPr>
              <a:t>http://www.poynter.org/2013/bostonglobe-com-other-sites-drop-paywalls-for-marathon-coverage/210370/</a:t>
            </a:r>
            <a:r>
              <a:rPr lang="en-GB" dirty="0"/>
              <a:t> </a:t>
            </a:r>
            <a:r>
              <a:rPr lang="en-GB" dirty="0" smtClean="0"/>
              <a:t> </a:t>
            </a:r>
          </a:p>
          <a:p>
            <a:endParaRPr lang="en-GB" dirty="0" smtClean="0"/>
          </a:p>
          <a:p>
            <a:r>
              <a:rPr lang="en-GB" dirty="0" smtClean="0"/>
              <a:t>FT – 1 month trial  </a:t>
            </a:r>
            <a:r>
              <a:rPr lang="en-GB" dirty="0" smtClean="0">
                <a:hlinkClick r:id="rId4"/>
              </a:rPr>
              <a:t>http://www.newyorker.com/news/john-cassidy/the-financial-times-and-the-future-of-journalism</a:t>
            </a:r>
            <a:r>
              <a:rPr lang="en-GB" dirty="0" smtClean="0"/>
              <a:t>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3599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9700"/>
            <a:ext cx="10515600" cy="4946650"/>
          </a:xfrm>
        </p:spPr>
        <p:txBody>
          <a:bodyPr>
            <a:normAutofit fontScale="85000" lnSpcReduction="10000"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dirty="0"/>
              <a:t>Web development prioritized for improving existing registered user experience – </a:t>
            </a:r>
            <a:r>
              <a:rPr lang="en-GB" b="1" dirty="0"/>
              <a:t>Rob/Lucy/Andy</a:t>
            </a:r>
            <a:endParaRPr lang="en-GB" dirty="0"/>
          </a:p>
          <a:p>
            <a:pPr lvl="1"/>
            <a:r>
              <a:rPr lang="en-GB" dirty="0"/>
              <a:t>Login consistency</a:t>
            </a:r>
          </a:p>
          <a:p>
            <a:pPr lvl="1"/>
            <a:r>
              <a:rPr lang="en-GB" dirty="0"/>
              <a:t>My Account persuasion architecture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dirty="0"/>
              <a:t>Web pass product is separate from any milestone social media promotions</a:t>
            </a:r>
          </a:p>
          <a:p>
            <a:pPr lvl="1"/>
            <a:r>
              <a:rPr lang="en-GB" dirty="0"/>
              <a:t>Facebook competition/ activity to be within Facebook specifically  - </a:t>
            </a:r>
            <a:r>
              <a:rPr lang="en-GB" b="1" dirty="0"/>
              <a:t>Flora/Rowan</a:t>
            </a:r>
            <a:endParaRPr lang="en-GB" dirty="0"/>
          </a:p>
          <a:p>
            <a:pPr lvl="1"/>
            <a:r>
              <a:rPr lang="en-GB" dirty="0"/>
              <a:t>Twitter competition/ activity to be within Twitter specifically - </a:t>
            </a:r>
            <a:r>
              <a:rPr lang="en-GB" b="1" dirty="0"/>
              <a:t>Flora/Rowan</a:t>
            </a:r>
            <a:endParaRPr lang="en-GB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b="1" dirty="0"/>
              <a:t>Rob/Lucy/Andy</a:t>
            </a:r>
            <a:r>
              <a:rPr lang="en-GB" dirty="0"/>
              <a:t> to work on scope/timescales of creating a week free website pass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dirty="0"/>
              <a:t>April 9</a:t>
            </a:r>
            <a:r>
              <a:rPr lang="en-GB" baseline="30000" dirty="0"/>
              <a:t>th</a:t>
            </a:r>
            <a:r>
              <a:rPr lang="en-GB" dirty="0"/>
              <a:t> goal of launching a 1 week free website pass –with Migration cover content – messaging on free access related to content</a:t>
            </a:r>
          </a:p>
          <a:p>
            <a:endParaRPr lang="en-GB" dirty="0"/>
          </a:p>
          <a:p>
            <a:r>
              <a:rPr lang="en-GB" dirty="0"/>
              <a:t>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053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590</Words>
  <Application>Microsoft Office PowerPoint</Application>
  <PresentationFormat>Widescreen</PresentationFormat>
  <Paragraphs>145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Lato</vt:lpstr>
      <vt:lpstr>Office Theme</vt:lpstr>
      <vt:lpstr>Website strategy</vt:lpstr>
      <vt:lpstr>Background</vt:lpstr>
      <vt:lpstr>What happens when we make the site free? </vt:lpstr>
      <vt:lpstr>Experiment</vt:lpstr>
      <vt:lpstr>Results</vt:lpstr>
      <vt:lpstr>PowerPoint Presentation</vt:lpstr>
      <vt:lpstr>PowerPoint Presentation</vt:lpstr>
      <vt:lpstr>Data point to consider</vt:lpstr>
      <vt:lpstr>Results</vt:lpstr>
      <vt:lpstr>Registration Cohort conversion</vt:lpstr>
      <vt:lpstr>Impacts barriers</vt:lpstr>
      <vt:lpstr>Points to measure</vt:lpstr>
      <vt:lpstr>Registration persuasion architecture</vt:lpstr>
      <vt:lpstr>PowerPoint Presentation</vt:lpstr>
      <vt:lpstr>PowerPoint Presentation</vt:lpstr>
      <vt:lpstr>PowerPoint Presentation</vt:lpstr>
      <vt:lpstr>PowerPoint Presentation</vt:lpstr>
      <vt:lpstr>History</vt:lpstr>
      <vt:lpstr>Competitive landscape</vt:lpstr>
      <vt:lpstr>ACTIONS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Karman, Kimberly (RBI-UK)</dc:creator>
  <cp:lastModifiedBy>Karman, Kimberly (RBI-UK)</cp:lastModifiedBy>
  <cp:revision>23</cp:revision>
  <dcterms:created xsi:type="dcterms:W3CDTF">2016-03-11T11:26:39Z</dcterms:created>
  <dcterms:modified xsi:type="dcterms:W3CDTF">2016-04-01T11:12:13Z</dcterms:modified>
</cp:coreProperties>
</file>